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0" r:id="rId4"/>
  </p:sldMasterIdLst>
  <p:notesMasterIdLst>
    <p:notesMasterId r:id="rId41"/>
  </p:notesMasterIdLst>
  <p:handoutMasterIdLst>
    <p:handoutMasterId r:id="rId42"/>
  </p:handoutMasterIdLst>
  <p:sldIdLst>
    <p:sldId id="256" r:id="rId5"/>
    <p:sldId id="2147471271" r:id="rId6"/>
    <p:sldId id="2147471277" r:id="rId7"/>
    <p:sldId id="2147471278" r:id="rId8"/>
    <p:sldId id="2147471279" r:id="rId9"/>
    <p:sldId id="2147471280" r:id="rId10"/>
    <p:sldId id="2147471292" r:id="rId11"/>
    <p:sldId id="2147471293" r:id="rId12"/>
    <p:sldId id="2147471370" r:id="rId13"/>
    <p:sldId id="2147471371" r:id="rId14"/>
    <p:sldId id="548" r:id="rId15"/>
    <p:sldId id="2147471362" r:id="rId16"/>
    <p:sldId id="2147471363" r:id="rId17"/>
    <p:sldId id="2147471367" r:id="rId18"/>
    <p:sldId id="2147471368" r:id="rId19"/>
    <p:sldId id="2147471272" r:id="rId20"/>
    <p:sldId id="2147471281" r:id="rId21"/>
    <p:sldId id="2147471291" r:id="rId22"/>
    <p:sldId id="2147471283" r:id="rId23"/>
    <p:sldId id="2147471385" r:id="rId24"/>
    <p:sldId id="2147471290" r:id="rId25"/>
    <p:sldId id="2147471384" r:id="rId26"/>
    <p:sldId id="2147471273" r:id="rId27"/>
    <p:sldId id="2147471285" r:id="rId28"/>
    <p:sldId id="2147471288" r:id="rId29"/>
    <p:sldId id="2147471286" r:id="rId30"/>
    <p:sldId id="2147471287" r:id="rId31"/>
    <p:sldId id="2147471383" r:id="rId32"/>
    <p:sldId id="2147471289" r:id="rId33"/>
    <p:sldId id="2147471274" r:id="rId34"/>
    <p:sldId id="2147471369" r:id="rId35"/>
    <p:sldId id="2147471382" r:id="rId36"/>
    <p:sldId id="2147471275" r:id="rId37"/>
    <p:sldId id="2147471247" r:id="rId38"/>
    <p:sldId id="2147471246" r:id="rId39"/>
    <p:sldId id="2147471270" r:id="rId40"/>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960">
          <p15:clr>
            <a:srgbClr val="A4A3A4"/>
          </p15:clr>
        </p15:guide>
        <p15:guide id="2" pos="720" userDrawn="1">
          <p15:clr>
            <a:srgbClr val="A4A3A4"/>
          </p15:clr>
        </p15:guide>
        <p15:guide id="3" orient="horz" pos="1056" userDrawn="1">
          <p15:clr>
            <a:srgbClr val="A4A3A4"/>
          </p15:clr>
        </p15:guide>
        <p15:guide id="4" orient="horz" pos="432" userDrawn="1">
          <p15:clr>
            <a:srgbClr val="A4A3A4"/>
          </p15:clr>
        </p15:guide>
        <p15:guide id="5" orient="horz" pos="2160" userDrawn="1">
          <p15:clr>
            <a:srgbClr val="A4A3A4"/>
          </p15:clr>
        </p15:guide>
        <p15:guide id="6" pos="3840" userDrawn="1">
          <p15:clr>
            <a:srgbClr val="A4A3A4"/>
          </p15:clr>
        </p15:guide>
        <p15:guide id="7" pos="3940" userDrawn="1">
          <p15:clr>
            <a:srgbClr val="A4A3A4"/>
          </p15:clr>
        </p15:guide>
        <p15:guide id="8" pos="576" userDrawn="1">
          <p15:clr>
            <a:srgbClr val="A4A3A4"/>
          </p15:clr>
        </p15:guide>
        <p15:guide id="9" orient="horz" pos="1704" userDrawn="1">
          <p15:clr>
            <a:srgbClr val="A4A3A4"/>
          </p15:clr>
        </p15:guide>
        <p15:guide id="10" pos="3600" userDrawn="1">
          <p15:clr>
            <a:srgbClr val="A4A3A4"/>
          </p15:clr>
        </p15:guide>
        <p15:guide id="11" pos="691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85D21C-3427-0EA4-2ADA-C114805F9FAA}" name="Greiner, Kellijo (DHS)" initials="KG" userId="S::Kellijo.Greiner@state.mn.us::abfe5084-43c8-41c5-bfb1-a01522cc4eef" providerId="AD"/>
  <p188:author id="{13C84D3B-A34F-B8F0-A60E-15BCD47F6C13}" name="Wolle, Kelly (She/Her/Hers) (DHS)" initials="KW" userId="S::Kelly.Wolle@state.mn.us::61c8d55f-b5d8-43e6-bb70-71f4814a5331" providerId="AD"/>
  <p188:author id="{FCE0FBE1-650E-1BE0-86DB-12B01EE9F5BD}" name="Martin, Bonnie J (DHS)" initials="BM" userId="S::Bonnie.J.Martin@state.mn.us::2c9c51b5-17fd-4598-8b51-791fc26d5e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in Thompson" initials="RT" lastIdx="3" clrIdx="0">
    <p:extLst>
      <p:ext uri="{19B8F6BF-5375-455C-9EA6-DF929625EA0E}">
        <p15:presenceInfo xmlns:p15="http://schemas.microsoft.com/office/powerpoint/2012/main" userId="S-1-5-21-3039038012-3739373246-249507086-1185" providerId="AD"/>
      </p:ext>
    </p:extLst>
  </p:cmAuthor>
  <p:cmAuthor id="2" name="Greiner, Kellijo" initials="GK" lastIdx="3" clrIdx="1">
    <p:extLst>
      <p:ext uri="{19B8F6BF-5375-455C-9EA6-DF929625EA0E}">
        <p15:presenceInfo xmlns:p15="http://schemas.microsoft.com/office/powerpoint/2012/main" userId="S-1-5-21-79331101-957628765-1238779560-11615" providerId="AD"/>
      </p:ext>
    </p:extLst>
  </p:cmAuthor>
  <p:cmAuthor id="3" name="Bari, Susan E (DHS)" initials="BSE(" lastIdx="5" clrIdx="2">
    <p:extLst>
      <p:ext uri="{19B8F6BF-5375-455C-9EA6-DF929625EA0E}">
        <p15:presenceInfo xmlns:p15="http://schemas.microsoft.com/office/powerpoint/2012/main" userId="S-1-5-21-79331101-957628765-1238779560-190996" providerId="AD"/>
      </p:ext>
    </p:extLst>
  </p:cmAuthor>
  <p:cmAuthor id="4" name="Kelly Wolle" initials="KW" lastIdx="3" clrIdx="3">
    <p:extLst>
      <p:ext uri="{19B8F6BF-5375-455C-9EA6-DF929625EA0E}">
        <p15:presenceInfo xmlns:p15="http://schemas.microsoft.com/office/powerpoint/2012/main" userId="S::KWolle@mnraaa.org::4faadb4d-a84f-43fe-9002-61117b4c77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9D9D6"/>
    <a:srgbClr val="003865"/>
    <a:srgbClr val="53565A"/>
    <a:srgbClr val="97999B"/>
    <a:srgbClr val="0D5257"/>
    <a:srgbClr val="9F2936"/>
    <a:srgbClr val="4E8542"/>
    <a:srgbClr val="1B587C"/>
    <a:srgbClr val="C9E3F3"/>
    <a:srgbClr val="AF20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DC7761-39A1-46B8-B08A-8DA360AD4FE9}" v="7" dt="2026-10-12T19:38:33.0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1" autoAdjust="0"/>
    <p:restoredTop sz="61380" autoAdjust="0"/>
  </p:normalViewPr>
  <p:slideViewPr>
    <p:cSldViewPr snapToGrid="0">
      <p:cViewPr varScale="1">
        <p:scale>
          <a:sx n="64" d="100"/>
          <a:sy n="64" d="100"/>
        </p:scale>
        <p:origin x="1560" y="66"/>
      </p:cViewPr>
      <p:guideLst>
        <p:guide orient="horz" pos="960"/>
        <p:guide pos="720"/>
        <p:guide orient="horz" pos="1056"/>
        <p:guide orient="horz" pos="432"/>
        <p:guide orient="horz" pos="2160"/>
        <p:guide pos="3840"/>
        <p:guide pos="3940"/>
        <p:guide pos="576"/>
        <p:guide orient="horz" pos="1704"/>
        <p:guide pos="3600"/>
        <p:guide pos="6912"/>
      </p:guideLst>
    </p:cSldViewPr>
  </p:slideViewPr>
  <p:outlineViewPr>
    <p:cViewPr>
      <p:scale>
        <a:sx n="33" d="100"/>
        <a:sy n="33" d="100"/>
      </p:scale>
      <p:origin x="0" y="-19422"/>
    </p:cViewPr>
  </p:outlineViewPr>
  <p:notesTextViewPr>
    <p:cViewPr>
      <p:scale>
        <a:sx n="125" d="100"/>
        <a:sy n="125" d="100"/>
      </p:scale>
      <p:origin x="0" y="0"/>
    </p:cViewPr>
  </p:notesTextViewPr>
  <p:notesViewPr>
    <p:cSldViewPr snapToGrid="0">
      <p:cViewPr>
        <p:scale>
          <a:sx n="100" d="100"/>
          <a:sy n="100" d="100"/>
        </p:scale>
        <p:origin x="3474" y="21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t" anchorCtr="0" compatLnSpc="1">
            <a:prstTxWarp prst="textNoShape">
              <a:avLst/>
            </a:prstTxWarp>
          </a:bodyPr>
          <a:lstStyle>
            <a:lvl1pPr defTabSz="923186" eaLnBrk="1" hangingPunct="1">
              <a:defRPr sz="1200">
                <a:latin typeface="Arial" charset="0"/>
              </a:defRPr>
            </a:lvl1pPr>
          </a:lstStyle>
          <a:p>
            <a:pPr>
              <a:defRPr/>
            </a:pPr>
            <a:endParaRPr lang="en-US"/>
          </a:p>
        </p:txBody>
      </p:sp>
      <p:sp>
        <p:nvSpPr>
          <p:cNvPr id="180227" name="Rectangle 3"/>
          <p:cNvSpPr>
            <a:spLocks noGrp="1" noChangeArrowheads="1"/>
          </p:cNvSpPr>
          <p:nvPr>
            <p:ph type="dt" sz="quarter" idx="1"/>
          </p:nvPr>
        </p:nvSpPr>
        <p:spPr bwMode="auto">
          <a:xfrm>
            <a:off x="3971925"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t" anchorCtr="0" compatLnSpc="1">
            <a:prstTxWarp prst="textNoShape">
              <a:avLst/>
            </a:prstTxWarp>
          </a:bodyPr>
          <a:lstStyle>
            <a:lvl1pPr algn="r" defTabSz="923186" eaLnBrk="1" hangingPunct="1">
              <a:defRPr sz="1200">
                <a:latin typeface="Arial" charset="0"/>
              </a:defRPr>
            </a:lvl1pPr>
          </a:lstStyle>
          <a:p>
            <a:pPr>
              <a:defRPr/>
            </a:pPr>
            <a:endParaRPr lang="en-US"/>
          </a:p>
        </p:txBody>
      </p:sp>
      <p:sp>
        <p:nvSpPr>
          <p:cNvPr id="180228" name="Rectangle 4"/>
          <p:cNvSpPr>
            <a:spLocks noGrp="1" noChangeArrowheads="1"/>
          </p:cNvSpPr>
          <p:nvPr>
            <p:ph type="ftr" sz="quarter" idx="2"/>
          </p:nvPr>
        </p:nvSpPr>
        <p:spPr bwMode="auto">
          <a:xfrm>
            <a:off x="0" y="883285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b" anchorCtr="0" compatLnSpc="1">
            <a:prstTxWarp prst="textNoShape">
              <a:avLst/>
            </a:prstTxWarp>
          </a:bodyPr>
          <a:lstStyle>
            <a:lvl1pPr defTabSz="923186" eaLnBrk="1" hangingPunct="1">
              <a:defRPr sz="1200">
                <a:latin typeface="Arial" charset="0"/>
              </a:defRPr>
            </a:lvl1pPr>
          </a:lstStyle>
          <a:p>
            <a:pPr>
              <a:defRPr/>
            </a:pPr>
            <a:endParaRPr lang="en-US"/>
          </a:p>
        </p:txBody>
      </p:sp>
      <p:sp>
        <p:nvSpPr>
          <p:cNvPr id="180229" name="Rectangle 5"/>
          <p:cNvSpPr>
            <a:spLocks noGrp="1" noChangeArrowheads="1"/>
          </p:cNvSpPr>
          <p:nvPr>
            <p:ph type="sldNum" sz="quarter" idx="3"/>
          </p:nvPr>
        </p:nvSpPr>
        <p:spPr bwMode="auto">
          <a:xfrm>
            <a:off x="3971925" y="883285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b" anchorCtr="0" compatLnSpc="1">
            <a:prstTxWarp prst="textNoShape">
              <a:avLst/>
            </a:prstTxWarp>
          </a:bodyPr>
          <a:lstStyle>
            <a:lvl1pPr algn="r" defTabSz="922338" eaLnBrk="1" hangingPunct="1">
              <a:defRPr sz="1200"/>
            </a:lvl1pPr>
          </a:lstStyle>
          <a:p>
            <a:pPr>
              <a:defRPr/>
            </a:pPr>
            <a:fld id="{8B3F38C3-B807-4591-837F-35DF03188789}" type="slidenum">
              <a:rPr lang="en-US" altLang="en-US"/>
              <a:pPr>
                <a:defRPr/>
              </a:pPr>
              <a:t>‹#›</a:t>
            </a:fld>
            <a:endParaRPr lang="en-US" altLang="en-US"/>
          </a:p>
        </p:txBody>
      </p:sp>
    </p:spTree>
    <p:extLst>
      <p:ext uri="{BB962C8B-B14F-4D97-AF65-F5344CB8AC3E}">
        <p14:creationId xmlns:p14="http://schemas.microsoft.com/office/powerpoint/2010/main" val="172324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t" anchorCtr="0" compatLnSpc="1">
            <a:prstTxWarp prst="textNoShape">
              <a:avLst/>
            </a:prstTxWarp>
          </a:bodyPr>
          <a:lstStyle>
            <a:lvl1pPr defTabSz="923186" eaLnBrk="1" hangingPunct="1">
              <a:defRPr sz="1200">
                <a:latin typeface="Arial" charset="0"/>
              </a:defRPr>
            </a:lvl1pPr>
          </a:lstStyle>
          <a:p>
            <a:pPr>
              <a:defRPr/>
            </a:pPr>
            <a:endParaRPr lang="en-US"/>
          </a:p>
        </p:txBody>
      </p:sp>
      <p:sp>
        <p:nvSpPr>
          <p:cNvPr id="113667" name="Rectangle 3"/>
          <p:cNvSpPr>
            <a:spLocks noGrp="1" noChangeArrowheads="1"/>
          </p:cNvSpPr>
          <p:nvPr>
            <p:ph type="dt" idx="1"/>
          </p:nvPr>
        </p:nvSpPr>
        <p:spPr bwMode="auto">
          <a:xfrm>
            <a:off x="3971925"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t" anchorCtr="0" compatLnSpc="1">
            <a:prstTxWarp prst="textNoShape">
              <a:avLst/>
            </a:prstTxWarp>
          </a:bodyPr>
          <a:lstStyle>
            <a:lvl1pPr algn="r" defTabSz="923186"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407988" y="698500"/>
            <a:ext cx="6196012"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3669" name="Rectangle 5"/>
          <p:cNvSpPr>
            <a:spLocks noGrp="1" noChangeArrowheads="1"/>
          </p:cNvSpPr>
          <p:nvPr>
            <p:ph type="body" sz="quarter" idx="3"/>
          </p:nvPr>
        </p:nvSpPr>
        <p:spPr bwMode="auto">
          <a:xfrm>
            <a:off x="935038" y="4416425"/>
            <a:ext cx="5140325"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3670" name="Rectangle 6"/>
          <p:cNvSpPr>
            <a:spLocks noGrp="1" noChangeArrowheads="1"/>
          </p:cNvSpPr>
          <p:nvPr>
            <p:ph type="ftr" sz="quarter" idx="4"/>
          </p:nvPr>
        </p:nvSpPr>
        <p:spPr bwMode="auto">
          <a:xfrm>
            <a:off x="0" y="883285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b" anchorCtr="0" compatLnSpc="1">
            <a:prstTxWarp prst="textNoShape">
              <a:avLst/>
            </a:prstTxWarp>
          </a:bodyPr>
          <a:lstStyle>
            <a:lvl1pPr defTabSz="923186" eaLnBrk="1" hangingPunct="1">
              <a:defRPr sz="1200">
                <a:latin typeface="Arial" charset="0"/>
              </a:defRPr>
            </a:lvl1pPr>
          </a:lstStyle>
          <a:p>
            <a:pPr>
              <a:defRPr/>
            </a:pPr>
            <a:endParaRPr lang="en-US"/>
          </a:p>
        </p:txBody>
      </p:sp>
      <p:sp>
        <p:nvSpPr>
          <p:cNvPr id="113671" name="Rectangle 7"/>
          <p:cNvSpPr>
            <a:spLocks noGrp="1" noChangeArrowheads="1"/>
          </p:cNvSpPr>
          <p:nvPr>
            <p:ph type="sldNum" sz="quarter" idx="5"/>
          </p:nvPr>
        </p:nvSpPr>
        <p:spPr bwMode="auto">
          <a:xfrm>
            <a:off x="3971925" y="883285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2" tIns="46151" rIns="92302" bIns="46151" numCol="1" anchor="b" anchorCtr="0" compatLnSpc="1">
            <a:prstTxWarp prst="textNoShape">
              <a:avLst/>
            </a:prstTxWarp>
          </a:bodyPr>
          <a:lstStyle>
            <a:lvl1pPr algn="r" defTabSz="922338" eaLnBrk="1" hangingPunct="1">
              <a:defRPr sz="1200"/>
            </a:lvl1pPr>
          </a:lstStyle>
          <a:p>
            <a:pPr>
              <a:defRPr/>
            </a:pPr>
            <a:fld id="{437F40EC-33AC-49B3-A9EA-E35332CB5910}" type="slidenum">
              <a:rPr lang="en-US" altLang="en-US"/>
              <a:pPr>
                <a:defRPr/>
              </a:pPr>
              <a:t>‹#›</a:t>
            </a:fld>
            <a:endParaRPr lang="en-US" altLang="en-US"/>
          </a:p>
        </p:txBody>
      </p:sp>
    </p:spTree>
    <p:extLst>
      <p:ext uri="{BB962C8B-B14F-4D97-AF65-F5344CB8AC3E}">
        <p14:creationId xmlns:p14="http://schemas.microsoft.com/office/powerpoint/2010/main" val="1705333173"/>
      </p:ext>
    </p:extLst>
  </p:cSld>
  <p:clrMap bg1="lt1" tx1="dk1" bg2="lt2" tx2="dk2" accent1="accent1" accent2="accent2" accent3="accent3" accent4="accent4" accent5="accent5" accent6="accent6" hlink="hlink" folHlink="folHlink"/>
  <p:notesStyle>
    <a:lvl1pPr algn="l" rtl="0" eaLnBrk="0" fontAlgn="base" hangingPunct="0">
      <a:spcBef>
        <a:spcPts val="0"/>
      </a:spcBef>
      <a:spcAft>
        <a:spcPts val="1200"/>
      </a:spcAft>
      <a:defRPr sz="1200" kern="1200">
        <a:solidFill>
          <a:schemeClr val="tx1"/>
        </a:solidFill>
        <a:latin typeface="+mn-lt"/>
        <a:ea typeface="Tahoma" panose="020B0604030504040204" pitchFamily="34" charset="0"/>
        <a:cs typeface="Tahoma" panose="020B0604030504040204" pitchFamily="34" charset="0"/>
      </a:defRPr>
    </a:lvl1pPr>
    <a:lvl2pPr marL="457200" algn="l" rtl="0" eaLnBrk="0" fontAlgn="base" hangingPunct="0">
      <a:spcBef>
        <a:spcPts val="0"/>
      </a:spcBef>
      <a:spcAft>
        <a:spcPts val="1200"/>
      </a:spcAft>
      <a:defRPr sz="1200" kern="1200">
        <a:solidFill>
          <a:schemeClr val="tx1"/>
        </a:solidFill>
        <a:latin typeface="+mn-lt"/>
        <a:ea typeface="Tahoma" panose="020B0604030504040204" pitchFamily="34" charset="0"/>
        <a:cs typeface="Tahoma" panose="020B0604030504040204" pitchFamily="34" charset="0"/>
      </a:defRPr>
    </a:lvl2pPr>
    <a:lvl3pPr marL="914400" algn="l" rtl="0" eaLnBrk="0" fontAlgn="base" hangingPunct="0">
      <a:spcBef>
        <a:spcPts val="0"/>
      </a:spcBef>
      <a:spcAft>
        <a:spcPts val="1200"/>
      </a:spcAft>
      <a:defRPr sz="1200" kern="1200">
        <a:solidFill>
          <a:schemeClr val="tx1"/>
        </a:solidFill>
        <a:latin typeface="+mn-lt"/>
        <a:ea typeface="Tahoma" panose="020B0604030504040204" pitchFamily="34" charset="0"/>
        <a:cs typeface="Tahoma" panose="020B0604030504040204" pitchFamily="34" charset="0"/>
      </a:defRPr>
    </a:lvl3pPr>
    <a:lvl4pPr marL="1371600" algn="l" rtl="0" eaLnBrk="0" fontAlgn="base" hangingPunct="0">
      <a:spcBef>
        <a:spcPts val="0"/>
      </a:spcBef>
      <a:spcAft>
        <a:spcPts val="1200"/>
      </a:spcAft>
      <a:defRPr sz="1200" kern="1200">
        <a:solidFill>
          <a:schemeClr val="tx1"/>
        </a:solidFill>
        <a:latin typeface="+mn-lt"/>
        <a:ea typeface="Tahoma" panose="020B0604030504040204" pitchFamily="34" charset="0"/>
        <a:cs typeface="Tahoma" panose="020B0604030504040204" pitchFamily="34" charset="0"/>
      </a:defRPr>
    </a:lvl4pPr>
    <a:lvl5pPr marL="1828800" algn="l" rtl="0" eaLnBrk="0" fontAlgn="base" hangingPunct="0">
      <a:spcBef>
        <a:spcPts val="0"/>
      </a:spcBef>
      <a:spcAft>
        <a:spcPts val="1200"/>
      </a:spcAft>
      <a:defRPr sz="1200" kern="1200">
        <a:solidFill>
          <a:schemeClr val="tx1"/>
        </a:solidFill>
        <a:latin typeface="+mn-lt"/>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81050"/>
            <a:ext cx="6196012"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1200"/>
              </a:spcAft>
              <a:buClrTx/>
              <a:buSzTx/>
              <a:buFontTx/>
              <a:buNone/>
              <a:tabLst/>
              <a:defRPr/>
            </a:pPr>
            <a:r>
              <a:rPr lang="en-US" altLang="en-US" dirty="0"/>
              <a:t>Hello and thank you for being here and welcome to the 2027 Medicare changes presentation. As you will hear, there are quite a number of changes for 2027. So, let’s get started!</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1</a:t>
            </a:fld>
            <a:endParaRPr lang="en-US" altLang="en-US"/>
          </a:p>
        </p:txBody>
      </p:sp>
    </p:spTree>
    <p:extLst>
      <p:ext uri="{BB962C8B-B14F-4D97-AF65-F5344CB8AC3E}">
        <p14:creationId xmlns:p14="http://schemas.microsoft.com/office/powerpoint/2010/main" val="3917484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There are many changes this year. During this year’s open enrollment, you will notice that there are many plan changes. </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Providers are changing.</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Costs are changing</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Pharmacy networks are changing and formularies are changing</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Your plan may have all these changes, only a few or none. Everyone’s situation and options may be different.</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2</a:t>
            </a:fld>
            <a:endParaRPr lang="en-US" altLang="en-US"/>
          </a:p>
        </p:txBody>
      </p:sp>
    </p:spTree>
    <p:extLst>
      <p:ext uri="{BB962C8B-B14F-4D97-AF65-F5344CB8AC3E}">
        <p14:creationId xmlns:p14="http://schemas.microsoft.com/office/powerpoint/2010/main" val="283912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Part A:</a:t>
            </a:r>
            <a:r>
              <a:rPr lang="en-US" sz="1200" kern="1200" dirty="0">
                <a:solidFill>
                  <a:schemeClr val="tx1"/>
                </a:solidFill>
                <a:effectLst/>
                <a:latin typeface="+mn-lt"/>
                <a:ea typeface="Tahoma" panose="020B0604030504040204" pitchFamily="34" charset="0"/>
                <a:cs typeface="Tahoma" panose="020B0604030504040204" pitchFamily="34" charset="0"/>
              </a:rPr>
              <a:t> Costs change annually. Part A is part of Original Medicare and covers inpatient hospital care and some other services.</a:t>
            </a:r>
          </a:p>
          <a:p>
            <a:pPr marL="171450" lvl="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Part B:</a:t>
            </a:r>
            <a:r>
              <a:rPr lang="en-US" sz="1200" kern="1200" dirty="0">
                <a:solidFill>
                  <a:schemeClr val="tx1"/>
                </a:solidFill>
                <a:effectLst/>
                <a:latin typeface="+mn-lt"/>
                <a:ea typeface="Tahoma" panose="020B0604030504040204" pitchFamily="34" charset="0"/>
                <a:cs typeface="Tahoma" panose="020B0604030504040204" pitchFamily="34" charset="0"/>
              </a:rPr>
              <a:t> Costs change annually. Part B is part of Original Medicare and covers doctor visits, outpatient care and other medical services.</a:t>
            </a:r>
          </a:p>
          <a:p>
            <a:pPr marL="171450" lvl="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Part C (Medicare Advantage):</a:t>
            </a:r>
            <a:r>
              <a:rPr lang="en-US" sz="1200" kern="1200" dirty="0">
                <a:solidFill>
                  <a:schemeClr val="tx1"/>
                </a:solidFill>
                <a:effectLst/>
                <a:latin typeface="+mn-lt"/>
                <a:ea typeface="Tahoma" panose="020B0604030504040204" pitchFamily="34" charset="0"/>
                <a:cs typeface="Tahoma" panose="020B0604030504040204" pitchFamily="34" charset="0"/>
              </a:rPr>
              <a:t> Plan costs and benefits can change annually. The plan provides Medicare-covered services instead of Original Medicare. Some plans offer a point-of-service option that lets members see out-of-network providers at a higher cost.</a:t>
            </a:r>
          </a:p>
          <a:p>
            <a:pPr marL="171450" lvl="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Part D:</a:t>
            </a:r>
            <a:r>
              <a:rPr lang="en-US" sz="1200" kern="1200" dirty="0">
                <a:solidFill>
                  <a:schemeClr val="tx1"/>
                </a:solidFill>
                <a:effectLst/>
                <a:latin typeface="+mn-lt"/>
                <a:ea typeface="Tahoma" panose="020B0604030504040204" pitchFamily="34" charset="0"/>
                <a:cs typeface="Tahoma" panose="020B0604030504040204" pitchFamily="34" charset="0"/>
              </a:rPr>
              <a:t> Prescription drug coverage costs and benefits can change annually.</a:t>
            </a:r>
          </a:p>
          <a:p>
            <a:pPr marL="171450" lvl="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Medicare Cost Plans:</a:t>
            </a:r>
            <a:r>
              <a:rPr lang="en-US" sz="1200" kern="1200" dirty="0">
                <a:solidFill>
                  <a:schemeClr val="tx1"/>
                </a:solidFill>
                <a:effectLst/>
                <a:latin typeface="+mn-lt"/>
                <a:ea typeface="Tahoma" panose="020B0604030504040204" pitchFamily="34" charset="0"/>
                <a:cs typeface="Tahoma" panose="020B0604030504040204" pitchFamily="34" charset="0"/>
              </a:rPr>
              <a:t> These plans have provider networks but also allow members to use Original Medicare for covered services outside the network. They are different from Medicare Advantage plans.</a:t>
            </a:r>
          </a:p>
          <a:p>
            <a:pPr marL="171450" indent="-171450">
              <a:buFont typeface="Arial" panose="020B0604020202020204" pitchFamily="34" charset="0"/>
              <a:buChar char="•"/>
            </a:pPr>
            <a:r>
              <a:rPr lang="en-US" sz="1200" b="1" kern="1200" dirty="0">
                <a:solidFill>
                  <a:schemeClr val="tx1"/>
                </a:solidFill>
                <a:effectLst/>
                <a:latin typeface="+mn-lt"/>
                <a:ea typeface="Tahoma" panose="020B0604030504040204" pitchFamily="34" charset="0"/>
                <a:cs typeface="Tahoma" panose="020B0604030504040204" pitchFamily="34" charset="0"/>
              </a:rPr>
              <a:t>Medigap policies:</a:t>
            </a:r>
            <a:r>
              <a:rPr lang="en-US" sz="1200" kern="1200" dirty="0">
                <a:solidFill>
                  <a:schemeClr val="tx1"/>
                </a:solidFill>
                <a:effectLst/>
                <a:latin typeface="+mn-lt"/>
                <a:ea typeface="Tahoma" panose="020B0604030504040204" pitchFamily="34" charset="0"/>
                <a:cs typeface="Tahoma" panose="020B0604030504040204" pitchFamily="34" charset="0"/>
              </a:rPr>
              <a:t> Private insurance companies sell these policies to help pay some of the costs that Original Medicare does not cover. Standardized Medigap plans of the same type offer the same basic benefits. Medigap policies generally do not have provider networks. They do not cover outpatient prescription drugs under Part D but may cover certain drugs administered in a medical setting under Part B.</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3</a:t>
            </a:fld>
            <a:endParaRPr lang="en-US" altLang="en-US"/>
          </a:p>
        </p:txBody>
      </p:sp>
    </p:spTree>
    <p:extLst>
      <p:ext uri="{BB962C8B-B14F-4D97-AF65-F5344CB8AC3E}">
        <p14:creationId xmlns:p14="http://schemas.microsoft.com/office/powerpoint/2010/main" val="4100012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Every year, coverage or benefits can change. There may be a new benefit covered, or existing benefits may end. </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4</a:t>
            </a:fld>
            <a:endParaRPr lang="en-US" altLang="en-US"/>
          </a:p>
        </p:txBody>
      </p:sp>
    </p:spTree>
    <p:extLst>
      <p:ext uri="{BB962C8B-B14F-4D97-AF65-F5344CB8AC3E}">
        <p14:creationId xmlns:p14="http://schemas.microsoft.com/office/powerpoint/2010/main" val="68067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A little further on, we’ll share how insurance companies leaving will impact people in Minnesota.</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A major change this year is that Medicare Advantage plans can choose to place caps on their plans which limit the number of enrollments into a plan. Advantage plan cap numbers will be shown in Medicare Plan Finder details for those plans with caps.</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5</a:t>
            </a:fld>
            <a:endParaRPr lang="en-US" altLang="en-US"/>
          </a:p>
        </p:txBody>
      </p:sp>
    </p:spTree>
    <p:extLst>
      <p:ext uri="{BB962C8B-B14F-4D97-AF65-F5344CB8AC3E}">
        <p14:creationId xmlns:p14="http://schemas.microsoft.com/office/powerpoint/2010/main" val="216253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There are options known as Special Enrollment Periods (SEPs) for people who meet specific criteria, such as their plan left their county of residence or the state. </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There are many SEPS available (more than 15) for different reasons.</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6</a:t>
            </a:fld>
            <a:endParaRPr lang="en-US" altLang="en-US"/>
          </a:p>
        </p:txBody>
      </p:sp>
    </p:spTree>
    <p:extLst>
      <p:ext uri="{BB962C8B-B14F-4D97-AF65-F5344CB8AC3E}">
        <p14:creationId xmlns:p14="http://schemas.microsoft.com/office/powerpoint/2010/main" val="354539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we’ll cover changes that will affect people on Medicare nationwide, include specific changes to premiums, deductibles, copays and maximum out-of-pocket costs. We’ll also discuss income and asset eligibility for programs that are available to help people pay for Medicare Part A, B and D costs, Medicare Savings Programs and Part D Low Income Subsidy.</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7</a:t>
            </a:fld>
            <a:endParaRPr lang="en-US" altLang="en-US"/>
          </a:p>
        </p:txBody>
      </p:sp>
    </p:spTree>
    <p:extLst>
      <p:ext uri="{BB962C8B-B14F-4D97-AF65-F5344CB8AC3E}">
        <p14:creationId xmlns:p14="http://schemas.microsoft.com/office/powerpoint/2010/main" val="181085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2027 Medicare Plan Finder changes include:</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Star ratings overhaul —Plan Finder will display a narrower, more clinically focused rating set</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Part D benefit redesign reflected in plan comparisons</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Elimination of the Part D coverage gap (donut hole).</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Lower annual out‑of‑pocket threshold and no cost‑sharing in the catastrophic phase.</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These benefit changes will be reflected in Plan Finder’s cost estimates. </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Supplemental benefit clarifications</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Plan Finder will incorporate updated rules for supplemental benefits:</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Debit cards for supplemental benefits must be electronically linked to eligible items in real time and limited to the plan year.</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8</a:t>
            </a:fld>
            <a:endParaRPr lang="en-US" altLang="en-US"/>
          </a:p>
        </p:txBody>
      </p:sp>
    </p:spTree>
    <p:extLst>
      <p:ext uri="{BB962C8B-B14F-4D97-AF65-F5344CB8AC3E}">
        <p14:creationId xmlns:p14="http://schemas.microsoft.com/office/powerpoint/2010/main" val="346259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year, coverage or benefits can change. There may be a new benefit covered, or existing benefits may end. Some new benefits for 2027 include:</a:t>
            </a:r>
          </a:p>
          <a:p>
            <a:pPr marL="171450" indent="-171450">
              <a:buFont typeface="Arial" panose="020B0604020202020204" pitchFamily="34" charset="0"/>
              <a:buChar char="•"/>
            </a:pPr>
            <a:r>
              <a:rPr lang="en-US" dirty="0"/>
              <a:t>Expanded telehealth but it ends on 12/31/2027</a:t>
            </a:r>
          </a:p>
          <a:p>
            <a:pPr marL="171450" indent="-171450">
              <a:buFont typeface="Arial" panose="020B0604020202020204" pitchFamily="34" charset="0"/>
              <a:buChar char="•"/>
            </a:pPr>
            <a:r>
              <a:rPr lang="en-US" dirty="0"/>
              <a:t>ACCESS model - A new care model for people with Original Medicare who have chronic conditions (diabetes, hypertension, depression, etc.). Offers virtual visits, wearable devices, lifestyle coaching, and coordinated care. May be available at low or no cost.</a:t>
            </a:r>
          </a:p>
          <a:p>
            <a:pPr marL="171450" indent="-171450">
              <a:buFont typeface="Arial" panose="020B0604020202020204" pitchFamily="34" charset="0"/>
              <a:buChar char="•"/>
            </a:pPr>
            <a:r>
              <a:rPr lang="en-US" dirty="0"/>
              <a:t>Medicare Diabetes Prevention Program now includes virtual-only providers, live sessions, and self‑paced options.</a:t>
            </a:r>
          </a:p>
          <a:p>
            <a:pPr marL="171450" indent="-171450">
              <a:buFont typeface="Arial" panose="020B0604020202020204" pitchFamily="34" charset="0"/>
              <a:buChar char="•"/>
            </a:pPr>
            <a:r>
              <a:rPr lang="en-US" dirty="0"/>
              <a:t>Launch of the Rural Health Transformation Program to strengthen rural facilities, upgrade technology, and expand access.</a:t>
            </a:r>
          </a:p>
          <a:p>
            <a:pPr marL="171450" indent="-171450">
              <a:buFont typeface="Arial" panose="020B0604020202020204" pitchFamily="34" charset="0"/>
              <a:buChar char="•"/>
            </a:pPr>
            <a:r>
              <a:rPr lang="en-US" dirty="0"/>
              <a:t>Medicare Advantage plans may process prior authorizations electronically. People may view decisions directly in their patient portal.</a:t>
            </a:r>
          </a:p>
          <a:p>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9</a:t>
            </a:fld>
            <a:endParaRPr lang="en-US" altLang="en-US"/>
          </a:p>
        </p:txBody>
      </p:sp>
    </p:spTree>
    <p:extLst>
      <p:ext uri="{BB962C8B-B14F-4D97-AF65-F5344CB8AC3E}">
        <p14:creationId xmlns:p14="http://schemas.microsoft.com/office/powerpoint/2010/main" val="56218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Tahoma" panose="020B0604030504040204" pitchFamily="34" charset="0"/>
                <a:cs typeface="Tahoma" panose="020B0604030504040204" pitchFamily="34" charset="0"/>
              </a:rPr>
              <a:t>New drugs with negotiated prices for 2027</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Austedo</a:t>
            </a:r>
            <a:r>
              <a:rPr lang="en-US" sz="1200" kern="1200" dirty="0">
                <a:solidFill>
                  <a:schemeClr val="tx1"/>
                </a:solidFill>
                <a:effectLst/>
                <a:latin typeface="+mn-lt"/>
                <a:ea typeface="Tahoma" panose="020B0604030504040204" pitchFamily="34" charset="0"/>
                <a:cs typeface="Tahoma" panose="020B0604030504040204" pitchFamily="34" charset="0"/>
              </a:rPr>
              <a:t> / </a:t>
            </a:r>
            <a:r>
              <a:rPr lang="en-US" sz="1200" kern="1200" dirty="0" err="1">
                <a:solidFill>
                  <a:schemeClr val="tx1"/>
                </a:solidFill>
                <a:effectLst/>
                <a:latin typeface="+mn-lt"/>
                <a:ea typeface="Tahoma" panose="020B0604030504040204" pitchFamily="34" charset="0"/>
                <a:cs typeface="Tahoma" panose="020B0604030504040204" pitchFamily="34" charset="0"/>
              </a:rPr>
              <a:t>Austedo</a:t>
            </a:r>
            <a:r>
              <a:rPr lang="en-US" sz="1200" kern="1200" dirty="0">
                <a:solidFill>
                  <a:schemeClr val="tx1"/>
                </a:solidFill>
                <a:effectLst/>
                <a:latin typeface="+mn-lt"/>
                <a:ea typeface="Tahoma" panose="020B0604030504040204" pitchFamily="34" charset="0"/>
                <a:cs typeface="Tahoma" panose="020B0604030504040204" pitchFamily="34" charset="0"/>
              </a:rPr>
              <a:t> XR</a:t>
            </a: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Breo</a:t>
            </a:r>
            <a:r>
              <a:rPr lang="en-US" sz="1200" kern="1200" dirty="0">
                <a:solidFill>
                  <a:schemeClr val="tx1"/>
                </a:solidFill>
                <a:effectLst/>
                <a:latin typeface="+mn-lt"/>
                <a:ea typeface="Tahoma" panose="020B0604030504040204" pitchFamily="34" charset="0"/>
                <a:cs typeface="Tahoma" panose="020B0604030504040204" pitchFamily="34" charset="0"/>
              </a:rPr>
              <a:t> Ellipta</a:t>
            </a: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Calquence</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Ibrance</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a:solidFill>
                  <a:schemeClr val="tx1"/>
                </a:solidFill>
                <a:effectLst/>
                <a:latin typeface="+mn-lt"/>
                <a:ea typeface="Tahoma" panose="020B0604030504040204" pitchFamily="34" charset="0"/>
                <a:cs typeface="Tahoma" panose="020B0604030504040204" pitchFamily="34" charset="0"/>
              </a:rPr>
              <a:t>Janumet / Janumet XR</a:t>
            </a: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Linzess</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Ofev</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a:solidFill>
                  <a:schemeClr val="tx1"/>
                </a:solidFill>
                <a:effectLst/>
                <a:latin typeface="+mn-lt"/>
                <a:ea typeface="Tahoma" panose="020B0604030504040204" pitchFamily="34" charset="0"/>
                <a:cs typeface="Tahoma" panose="020B0604030504040204" pitchFamily="34" charset="0"/>
              </a:rPr>
              <a:t>Otezla / Otezla XR </a:t>
            </a:r>
          </a:p>
          <a:p>
            <a:pPr marL="228600" lvl="0" indent="-228600">
              <a:buFont typeface="+mj-lt"/>
              <a:buAutoNum type="arabicPeriod"/>
            </a:pPr>
            <a:r>
              <a:rPr lang="en-US" sz="1200" kern="1200" dirty="0">
                <a:solidFill>
                  <a:schemeClr val="tx1"/>
                </a:solidFill>
                <a:effectLst/>
                <a:latin typeface="+mn-lt"/>
                <a:ea typeface="Tahoma" panose="020B0604030504040204" pitchFamily="34" charset="0"/>
                <a:cs typeface="Tahoma" panose="020B0604030504040204" pitchFamily="34" charset="0"/>
              </a:rPr>
              <a:t>Ozempic / Rybelsus / Wegovy</a:t>
            </a: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Pomalyst</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Tradjenta</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Trelegy</a:t>
            </a:r>
            <a:r>
              <a:rPr lang="en-US" sz="1200" kern="1200" dirty="0">
                <a:solidFill>
                  <a:schemeClr val="tx1"/>
                </a:solidFill>
                <a:effectLst/>
                <a:latin typeface="+mn-lt"/>
                <a:ea typeface="Tahoma" panose="020B0604030504040204" pitchFamily="34" charset="0"/>
                <a:cs typeface="Tahoma" panose="020B0604030504040204" pitchFamily="34" charset="0"/>
              </a:rPr>
              <a:t> Ellipta</a:t>
            </a: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Vraylar</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err="1">
                <a:solidFill>
                  <a:schemeClr val="tx1"/>
                </a:solidFill>
                <a:effectLst/>
                <a:latin typeface="+mn-lt"/>
                <a:ea typeface="Tahoma" panose="020B0604030504040204" pitchFamily="34" charset="0"/>
                <a:cs typeface="Tahoma" panose="020B0604030504040204" pitchFamily="34" charset="0"/>
              </a:rPr>
              <a:t>Xifaxan</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228600" indent="-228600">
              <a:buFont typeface="+mj-lt"/>
              <a:buAutoNum type="arabicPeriod"/>
            </a:pPr>
            <a:r>
              <a:rPr lang="en-US" sz="1200" kern="1200" dirty="0">
                <a:solidFill>
                  <a:schemeClr val="tx1"/>
                </a:solidFill>
                <a:effectLst/>
                <a:latin typeface="+mn-lt"/>
                <a:ea typeface="Tahoma" panose="020B0604030504040204" pitchFamily="34" charset="0"/>
                <a:cs typeface="Tahoma" panose="020B0604030504040204" pitchFamily="34" charset="0"/>
              </a:rPr>
              <a:t>Xtandi</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10</a:t>
            </a:fld>
            <a:endParaRPr lang="en-US" altLang="en-US"/>
          </a:p>
        </p:txBody>
      </p:sp>
    </p:spTree>
    <p:extLst>
      <p:ext uri="{BB962C8B-B14F-4D97-AF65-F5344CB8AC3E}">
        <p14:creationId xmlns:p14="http://schemas.microsoft.com/office/powerpoint/2010/main" val="795835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Tahoma" panose="020B0604030504040204" pitchFamily="34" charset="0"/>
                <a:cs typeface="Tahoma" panose="020B0604030504040204" pitchFamily="34" charset="0"/>
              </a:rPr>
              <a:t>The amounts for 2027 have not been released yet.</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The IRMAA requires people with higher incomes to pay higher Medicare Part B and Part D monthly premiums. </a:t>
            </a:r>
          </a:p>
          <a:p>
            <a:r>
              <a:rPr lang="en-US" sz="1200" kern="1200" dirty="0">
                <a:solidFill>
                  <a:schemeClr val="tx1"/>
                </a:solidFill>
                <a:effectLst/>
                <a:latin typeface="+mn-lt"/>
                <a:ea typeface="Tahoma" panose="020B0604030504040204" pitchFamily="34" charset="0"/>
                <a:cs typeface="Tahoma" panose="020B0604030504040204" pitchFamily="34" charset="0"/>
              </a:rPr>
              <a:t>People can appeal the IRMAAA if they disagree with the decision.</a:t>
            </a:r>
            <a:endParaRPr lang="en-US" b="0" dirty="0"/>
          </a:p>
        </p:txBody>
      </p:sp>
      <p:sp>
        <p:nvSpPr>
          <p:cNvPr id="4" name="Slide Number Placeholder 3"/>
          <p:cNvSpPr>
            <a:spLocks noGrp="1"/>
          </p:cNvSpPr>
          <p:nvPr>
            <p:ph type="sldNum" sz="quarter" idx="10"/>
          </p:nvPr>
        </p:nvSpPr>
        <p:spPr/>
        <p:txBody>
          <a:bodyPr/>
          <a:lstStyle/>
          <a:p>
            <a:pPr marL="0" marR="0" lvl="0" indent="0" algn="r" defTabSz="922338" rtl="0" eaLnBrk="1" fontAlgn="base" latinLnBrk="0" hangingPunct="1">
              <a:lnSpc>
                <a:spcPct val="100000"/>
              </a:lnSpc>
              <a:spcBef>
                <a:spcPct val="0"/>
              </a:spcBef>
              <a:spcAft>
                <a:spcPct val="0"/>
              </a:spcAft>
              <a:buClrTx/>
              <a:buSzTx/>
              <a:buFontTx/>
              <a:buNone/>
              <a:tabLst/>
              <a:defRPr/>
            </a:pPr>
            <a:fld id="{299A28A1-E823-4E45-812B-3AAF74954DE0}"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34202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428625"/>
            <a:ext cx="6054725" cy="3405188"/>
          </a:xfrm>
        </p:spPr>
      </p:sp>
      <p:sp>
        <p:nvSpPr>
          <p:cNvPr id="3" name="Notes Placeholder 2"/>
          <p:cNvSpPr>
            <a:spLocks noGrp="1"/>
          </p:cNvSpPr>
          <p:nvPr>
            <p:ph type="body" idx="1"/>
          </p:nvPr>
        </p:nvSpPr>
        <p:spPr>
          <a:xfrm>
            <a:off x="781703" y="3990694"/>
            <a:ext cx="5828647" cy="4134131"/>
          </a:xfrm>
        </p:spPr>
        <p:txBody>
          <a:bodyPr/>
          <a:lstStyle/>
          <a:p>
            <a:pPr>
              <a:spcAft>
                <a:spcPts val="0"/>
              </a:spcAft>
            </a:pPr>
            <a:r>
              <a:rPr lang="en-US" dirty="0"/>
              <a:t>2027 Medicare Part D Coverage information</a:t>
            </a:r>
          </a:p>
        </p:txBody>
      </p:sp>
    </p:spTree>
    <p:extLst>
      <p:ext uri="{BB962C8B-B14F-4D97-AF65-F5344CB8AC3E}">
        <p14:creationId xmlns:p14="http://schemas.microsoft.com/office/powerpoint/2010/main" val="44771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0C831-8852-8638-BEF4-8C1AB3E93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C018C-B354-FA2C-2B2C-CD03839947A6}"/>
              </a:ext>
            </a:extLst>
          </p:cNvPr>
          <p:cNvSpPr>
            <a:spLocks noGrp="1" noRot="1" noChangeAspect="1"/>
          </p:cNvSpPr>
          <p:nvPr>
            <p:ph type="sldImg"/>
          </p:nvPr>
        </p:nvSpPr>
        <p:spPr>
          <a:xfrm>
            <a:off x="555625" y="428625"/>
            <a:ext cx="6054725" cy="3405188"/>
          </a:xfrm>
        </p:spPr>
      </p:sp>
      <p:sp>
        <p:nvSpPr>
          <p:cNvPr id="3" name="Notes Placeholder 2">
            <a:extLst>
              <a:ext uri="{FF2B5EF4-FFF2-40B4-BE49-F238E27FC236}">
                <a16:creationId xmlns:a16="http://schemas.microsoft.com/office/drawing/2014/main" id="{74F57149-2E51-35E2-A6E0-FB9E67B0A397}"/>
              </a:ext>
            </a:extLst>
          </p:cNvPr>
          <p:cNvSpPr>
            <a:spLocks noGrp="1"/>
          </p:cNvSpPr>
          <p:nvPr>
            <p:ph type="body" idx="1"/>
          </p:nvPr>
        </p:nvSpPr>
        <p:spPr>
          <a:xfrm>
            <a:off x="781703" y="3990694"/>
            <a:ext cx="5828647" cy="4134131"/>
          </a:xfrm>
        </p:spPr>
        <p:txBody>
          <a:bodyPr/>
          <a:lstStyle/>
          <a:p>
            <a:pPr>
              <a:spcAft>
                <a:spcPts val="0"/>
              </a:spcAft>
            </a:pPr>
            <a:r>
              <a:rPr lang="en-US" dirty="0"/>
              <a:t>2027 Coverage phases for 2027</a:t>
            </a:r>
          </a:p>
        </p:txBody>
      </p:sp>
    </p:spTree>
    <p:extLst>
      <p:ext uri="{BB962C8B-B14F-4D97-AF65-F5344CB8AC3E}">
        <p14:creationId xmlns:p14="http://schemas.microsoft.com/office/powerpoint/2010/main" val="1908346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79413"/>
            <a:ext cx="5486400" cy="30861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These are programs available to help people pay for Medicare A, B and D costs: Medicare Savings Programs (Part A and B) and Part D Low Income Subsidy</a:t>
            </a:r>
            <a:r>
              <a:rPr lang="en-US" sz="1200" b="1" kern="1200" dirty="0">
                <a:solidFill>
                  <a:schemeClr val="tx1"/>
                </a:solidFill>
                <a:effectLst/>
                <a:latin typeface="+mn-lt"/>
                <a:ea typeface="Tahoma" panose="020B0604030504040204" pitchFamily="34" charset="0"/>
                <a:cs typeface="Tahoma" panose="020B0604030504040204" pitchFamily="34" charset="0"/>
              </a:rPr>
              <a:t> </a:t>
            </a:r>
            <a:endParaRPr lang="en-US" sz="1200" kern="1200" dirty="0">
              <a:solidFill>
                <a:schemeClr val="tx1"/>
              </a:solidFill>
              <a:effectLst/>
              <a:latin typeface="+mn-lt"/>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They do not cost anything to join</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They can save someone more than $8,000 per year</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There is no estate recovery</a:t>
            </a:r>
            <a:endParaRPr lang="en-US" dirty="0"/>
          </a:p>
        </p:txBody>
      </p:sp>
    </p:spTree>
    <p:extLst>
      <p:ext uri="{BB962C8B-B14F-4D97-AF65-F5344CB8AC3E}">
        <p14:creationId xmlns:p14="http://schemas.microsoft.com/office/powerpoint/2010/main" val="2771960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If you think you may be eligible call Minnesota Aging Pathways at 800-333-2433</a:t>
            </a:r>
          </a:p>
        </p:txBody>
      </p:sp>
      <p:sp>
        <p:nvSpPr>
          <p:cNvPr id="4" name="Slide Number Placeholder 3"/>
          <p:cNvSpPr>
            <a:spLocks noGrp="1"/>
          </p:cNvSpPr>
          <p:nvPr>
            <p:ph type="sldNum" sz="quarter" idx="5"/>
          </p:nvPr>
        </p:nvSpPr>
        <p:spPr/>
        <p:txBody>
          <a:bodyPr/>
          <a:lstStyle/>
          <a:p>
            <a:pPr marL="0" marR="0" lvl="0" indent="0" algn="r" defTabSz="922338" rtl="0" eaLnBrk="1" fontAlgn="base" latinLnBrk="0" hangingPunct="1">
              <a:lnSpc>
                <a:spcPct val="100000"/>
              </a:lnSpc>
              <a:spcBef>
                <a:spcPct val="0"/>
              </a:spcBef>
              <a:spcAft>
                <a:spcPct val="0"/>
              </a:spcAft>
              <a:buClrTx/>
              <a:buSzTx/>
              <a:buFontTx/>
              <a:buNone/>
              <a:tabLst/>
              <a:defRPr/>
            </a:pPr>
            <a:fld id="{437F40EC-33AC-49B3-A9EA-E35332CB591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09550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Major changes in Minnesota for 2027 – first the number of people in Minnesota affected is almost 400,000 statewide.</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Most counties have plans that are withdrawing from them</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Humana Medicare Advantage is leaving the entire state. They will only have Part D plan in Minnesota.</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Another significant change is the creation of new Medigap open enrollment periods.</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16</a:t>
            </a:fld>
            <a:endParaRPr lang="en-US" altLang="en-US"/>
          </a:p>
        </p:txBody>
      </p:sp>
    </p:spTree>
    <p:extLst>
      <p:ext uri="{BB962C8B-B14F-4D97-AF65-F5344CB8AC3E}">
        <p14:creationId xmlns:p14="http://schemas.microsoft.com/office/powerpoint/2010/main" val="1404439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17</a:t>
            </a:fld>
            <a:endParaRPr lang="en-US" altLang="en-US"/>
          </a:p>
        </p:txBody>
      </p:sp>
    </p:spTree>
    <p:extLst>
      <p:ext uri="{BB962C8B-B14F-4D97-AF65-F5344CB8AC3E}">
        <p14:creationId xmlns:p14="http://schemas.microsoft.com/office/powerpoint/2010/main" val="1820969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Major change in MN. </a:t>
            </a:r>
          </a:p>
          <a:p>
            <a:r>
              <a:rPr lang="en-US" sz="1200" kern="1200" dirty="0">
                <a:solidFill>
                  <a:schemeClr val="tx1"/>
                </a:solidFill>
                <a:effectLst/>
                <a:latin typeface="+mn-lt"/>
                <a:ea typeface="Tahoma" panose="020B0604030504040204" pitchFamily="34" charset="0"/>
                <a:cs typeface="Tahoma" panose="020B0604030504040204" pitchFamily="34" charset="0"/>
              </a:rPr>
              <a:t>For the first time ever, MN will have open enrollment periods for Medigap. </a:t>
            </a:r>
          </a:p>
          <a:p>
            <a:r>
              <a:rPr lang="en-US" sz="1200" kern="1200" dirty="0">
                <a:solidFill>
                  <a:schemeClr val="tx1"/>
                </a:solidFill>
                <a:effectLst/>
                <a:latin typeface="+mn-lt"/>
                <a:ea typeface="Tahoma" panose="020B0604030504040204" pitchFamily="34" charset="0"/>
                <a:cs typeface="Tahoma" panose="020B0604030504040204" pitchFamily="34" charset="0"/>
              </a:rPr>
              <a:t> </a:t>
            </a:r>
          </a:p>
          <a:p>
            <a:r>
              <a:rPr lang="en-US" sz="1200" b="1" kern="1200" dirty="0">
                <a:solidFill>
                  <a:schemeClr val="tx1"/>
                </a:solidFill>
                <a:effectLst/>
                <a:latin typeface="+mn-lt"/>
                <a:ea typeface="Tahoma" panose="020B0604030504040204" pitchFamily="34" charset="0"/>
                <a:cs typeface="Tahoma" panose="020B0604030504040204" pitchFamily="34" charset="0"/>
              </a:rPr>
              <a:t>These Medigap Open Enrollment periods are not the same as Medicare Advantage Open Enrollment and are not the same as Medigap Guaranteed Issue Rights.</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19</a:t>
            </a:fld>
            <a:endParaRPr lang="en-US" altLang="en-US"/>
          </a:p>
        </p:txBody>
      </p:sp>
    </p:spTree>
    <p:extLst>
      <p:ext uri="{BB962C8B-B14F-4D97-AF65-F5344CB8AC3E}">
        <p14:creationId xmlns:p14="http://schemas.microsoft.com/office/powerpoint/2010/main" val="2788179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Tahoma" panose="020B0604030504040204" pitchFamily="34" charset="0"/>
                <a:cs typeface="Tahoma" panose="020B0604030504040204" pitchFamily="34" charset="0"/>
              </a:rPr>
              <a:t>Guaranteed Issue Rights</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Applies to the first 6 months after enrolling in Part B </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No need to enroll in Part B if you or your spouse continues to work and receive group health insurance benefits beyond age 65. Must work for employer with at least 20 employees</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Can purchase a Basic Medigap policy with optional, limited riders that available in Minnesota</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No underwriting (health screening); no pre-existing conditions, coverage begins immediately</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Medigap Open Enrollment Period</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Must be age 65-70 and never purchased or tried to purchase a Medigap policy</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Must pay surcharge added to premium based on what age the policy was purchased</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Cannot have Medicare Advantage Plan</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Enrollment periods: 10/1-12/7 and 1/1-3/31</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20</a:t>
            </a:fld>
            <a:endParaRPr lang="en-US" altLang="en-US"/>
          </a:p>
        </p:txBody>
      </p:sp>
    </p:spTree>
    <p:extLst>
      <p:ext uri="{BB962C8B-B14F-4D97-AF65-F5344CB8AC3E}">
        <p14:creationId xmlns:p14="http://schemas.microsoft.com/office/powerpoint/2010/main" val="1451259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21</a:t>
            </a:fld>
            <a:endParaRPr lang="en-US" altLang="en-US"/>
          </a:p>
        </p:txBody>
      </p:sp>
    </p:spTree>
    <p:extLst>
      <p:ext uri="{BB962C8B-B14F-4D97-AF65-F5344CB8AC3E}">
        <p14:creationId xmlns:p14="http://schemas.microsoft.com/office/powerpoint/2010/main" val="681845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Medicare Open Enrollment happens every year from October 15 - December 7.</a:t>
            </a:r>
          </a:p>
          <a:p>
            <a:pPr marL="628650" lvl="1"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Changes made during this time generally take effect on January 1.</a:t>
            </a:r>
          </a:p>
          <a:p>
            <a:pPr marL="171450" lvl="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If you cannot locate your ANOC, call your plan and ask them to send you another copy. This document is too important to not have for your review.</a:t>
            </a:r>
          </a:p>
          <a:p>
            <a:pPr marL="171450" indent="-171450">
              <a:buFont typeface="Arial" panose="020B0604020202020204" pitchFamily="34" charset="0"/>
              <a:buChar char="•"/>
            </a:pPr>
            <a:r>
              <a:rPr lang="en-US" sz="1200" kern="1200" dirty="0">
                <a:solidFill>
                  <a:schemeClr val="tx1"/>
                </a:solidFill>
                <a:effectLst/>
                <a:latin typeface="+mn-lt"/>
                <a:ea typeface="Tahoma" panose="020B0604030504040204" pitchFamily="34" charset="0"/>
                <a:cs typeface="Tahoma" panose="020B0604030504040204" pitchFamily="34" charset="0"/>
              </a:rPr>
              <a:t>Comparison of Medicare Advantage, Medicare Cost and Medicare Part D plans are all done via the Medicare Plan Finder tool found at www.Medicare.gov</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23</a:t>
            </a:fld>
            <a:endParaRPr lang="en-US" altLang="en-US"/>
          </a:p>
        </p:txBody>
      </p:sp>
    </p:spTree>
    <p:extLst>
      <p:ext uri="{BB962C8B-B14F-4D97-AF65-F5344CB8AC3E}">
        <p14:creationId xmlns:p14="http://schemas.microsoft.com/office/powerpoint/2010/main" val="27699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Part D prescription drug plan is ending, you may be automatically enrolled in a new plan. The new plan may have different drug coverage and may or may not be a benchmark plan. </a:t>
            </a:r>
            <a:r>
              <a:rPr lang="en-US" sz="1200" b="0" u="none" strike="noStrike" kern="1200" dirty="0">
                <a:solidFill>
                  <a:schemeClr val="tx1"/>
                </a:solidFill>
                <a:effectLst/>
                <a:latin typeface="+mn-lt"/>
                <a:ea typeface="Tahoma" panose="020B0604030504040204" pitchFamily="34" charset="0"/>
                <a:cs typeface="Tahoma" panose="020B0604030504040204" pitchFamily="34" charset="0"/>
              </a:rPr>
              <a:t>A Part D </a:t>
            </a:r>
            <a:r>
              <a:rPr lang="en-US" sz="1200" b="1" u="none" strike="noStrike" kern="1200" dirty="0">
                <a:solidFill>
                  <a:schemeClr val="tx1"/>
                </a:solidFill>
                <a:effectLst/>
                <a:latin typeface="+mn-lt"/>
                <a:ea typeface="Tahoma" panose="020B0604030504040204" pitchFamily="34" charset="0"/>
                <a:cs typeface="Tahoma" panose="020B0604030504040204" pitchFamily="34" charset="0"/>
              </a:rPr>
              <a:t>benchmark plan</a:t>
            </a:r>
            <a:r>
              <a:rPr lang="en-US" dirty="0"/>
              <a:t> is a prescription drug plan that has a monthly premium at or below a specific regional dollar limit set each year by the CMS.</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30</a:t>
            </a:fld>
            <a:endParaRPr lang="en-US" altLang="en-US"/>
          </a:p>
        </p:txBody>
      </p:sp>
    </p:spTree>
    <p:extLst>
      <p:ext uri="{BB962C8B-B14F-4D97-AF65-F5344CB8AC3E}">
        <p14:creationId xmlns:p14="http://schemas.microsoft.com/office/powerpoint/2010/main" val="711913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Tahoma" panose="020B0604030504040204" pitchFamily="34" charset="0"/>
                <a:cs typeface="Tahoma" panose="020B0604030504040204" pitchFamily="34" charset="0"/>
              </a:rPr>
              <a:t>CMS made several changes to Medicare Advantage and Medicare drug plan marketing rules for 2027.</a:t>
            </a:r>
          </a:p>
          <a:p>
            <a:r>
              <a:rPr lang="en-US" sz="1200" b="1" kern="1200" dirty="0">
                <a:solidFill>
                  <a:schemeClr val="tx1"/>
                </a:solidFill>
                <a:effectLst/>
                <a:latin typeface="+mn-lt"/>
                <a:ea typeface="Tahoma" panose="020B0604030504040204" pitchFamily="34" charset="0"/>
                <a:cs typeface="Tahoma" panose="020B0604030504040204" pitchFamily="34" charset="0"/>
              </a:rPr>
              <a:t>Notice of Availability requirement removed</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no longer need to send a separate notice about language assistance and other communication support. Another federal requirement already covers this notice.</a:t>
            </a:r>
          </a:p>
          <a:p>
            <a:r>
              <a:rPr lang="en-US" sz="1200" b="1" kern="1200" dirty="0">
                <a:solidFill>
                  <a:schemeClr val="tx1"/>
                </a:solidFill>
                <a:effectLst/>
                <a:latin typeface="+mn-lt"/>
                <a:ea typeface="Tahoma" panose="020B0604030504040204" pitchFamily="34" charset="0"/>
                <a:cs typeface="Tahoma" panose="020B0604030504040204" pitchFamily="34" charset="0"/>
              </a:rPr>
              <a:t>More flexibility for outreach</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can now:</a:t>
            </a:r>
          </a:p>
          <a:p>
            <a:pPr lvl="0"/>
            <a:r>
              <a:rPr lang="en-US" sz="1200" kern="1200" dirty="0">
                <a:solidFill>
                  <a:schemeClr val="tx1"/>
                </a:solidFill>
                <a:effectLst/>
                <a:latin typeface="+mn-lt"/>
                <a:ea typeface="Tahoma" panose="020B0604030504040204" pitchFamily="34" charset="0"/>
                <a:cs typeface="Tahoma" panose="020B0604030504040204" pitchFamily="34" charset="0"/>
              </a:rPr>
              <a:t>Hold marketing events right after educational events at the same location, as long as attendees know they can leave.</a:t>
            </a:r>
          </a:p>
          <a:p>
            <a:pPr lvl="0"/>
            <a:r>
              <a:rPr lang="en-US" sz="1200" kern="1200" dirty="0">
                <a:solidFill>
                  <a:schemeClr val="tx1"/>
                </a:solidFill>
                <a:effectLst/>
                <a:latin typeface="+mn-lt"/>
                <a:ea typeface="Tahoma" panose="020B0604030504040204" pitchFamily="34" charset="0"/>
                <a:cs typeface="Tahoma" panose="020B0604030504040204" pitchFamily="34" charset="0"/>
              </a:rPr>
              <a:t>Schedule marketing appointments any time after a person completes a Scope of Appointment (SOA) form.</a:t>
            </a:r>
          </a:p>
          <a:p>
            <a:pPr lvl="0"/>
            <a:r>
              <a:rPr lang="en-US" sz="1200" kern="1200" dirty="0">
                <a:solidFill>
                  <a:schemeClr val="tx1"/>
                </a:solidFill>
                <a:effectLst/>
                <a:latin typeface="+mn-lt"/>
                <a:ea typeface="Tahoma" panose="020B0604030504040204" pitchFamily="34" charset="0"/>
                <a:cs typeface="Tahoma" panose="020B0604030504040204" pitchFamily="34" charset="0"/>
              </a:rPr>
              <a:t>Collect SOA forms at educational events.</a:t>
            </a:r>
          </a:p>
          <a:p>
            <a:pPr lvl="0"/>
            <a:r>
              <a:rPr lang="en-US" sz="1200" b="1" kern="1200" dirty="0">
                <a:solidFill>
                  <a:schemeClr val="tx1"/>
                </a:solidFill>
                <a:effectLst/>
                <a:latin typeface="+mn-lt"/>
                <a:ea typeface="Tahoma" panose="020B0604030504040204" pitchFamily="34" charset="0"/>
                <a:cs typeface="Tahoma" panose="020B0604030504040204" pitchFamily="34" charset="0"/>
              </a:rPr>
              <a:t>Fewer advertising requirements</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no longer need to include supporting documents with claims such as “best” or “most.” However, CMS may still ask for proof to support these claims.</a:t>
            </a:r>
          </a:p>
          <a:p>
            <a:r>
              <a:rPr lang="en-US" sz="1200" b="1" kern="1200" dirty="0">
                <a:solidFill>
                  <a:schemeClr val="tx1"/>
                </a:solidFill>
                <a:effectLst/>
                <a:latin typeface="+mn-lt"/>
                <a:ea typeface="Tahoma" panose="020B0604030504040204" pitchFamily="34" charset="0"/>
                <a:cs typeface="Tahoma" panose="020B0604030504040204" pitchFamily="34" charset="0"/>
              </a:rPr>
              <a:t>Updated marketing disclaimer</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must now give the Third-Party Marketing Organization (TPMO) disclaimer verbally before discussing benefits. They no longer need to list State Health Insurance Assistance Programs (SHIPs) as a resource in the disclaimer.</a:t>
            </a:r>
          </a:p>
          <a:p>
            <a:r>
              <a:rPr lang="en-US" sz="1200" b="1" kern="1200" dirty="0">
                <a:solidFill>
                  <a:schemeClr val="tx1"/>
                </a:solidFill>
                <a:effectLst/>
                <a:latin typeface="+mn-lt"/>
                <a:ea typeface="Tahoma" panose="020B0604030504040204" pitchFamily="34" charset="0"/>
                <a:cs typeface="Tahoma" panose="020B0604030504040204" pitchFamily="34" charset="0"/>
              </a:rPr>
              <a:t>Midyear benefits notice removed</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no longer need to notify members between June 30 and July 31 about supplemental benefits they have not used.</a:t>
            </a:r>
          </a:p>
          <a:p>
            <a:r>
              <a:rPr lang="en-US" sz="1200" b="1" kern="1200" dirty="0">
                <a:solidFill>
                  <a:schemeClr val="tx1"/>
                </a:solidFill>
                <a:effectLst/>
                <a:latin typeface="+mn-lt"/>
                <a:ea typeface="Tahoma" panose="020B0604030504040204" pitchFamily="34" charset="0"/>
                <a:cs typeface="Tahoma" panose="020B0604030504040204" pitchFamily="34" charset="0"/>
              </a:rPr>
              <a:t>Shorter call recording retention</a:t>
            </a:r>
            <a:endParaRPr lang="en-US" sz="1200" kern="1200" dirty="0">
              <a:solidFill>
                <a:schemeClr val="tx1"/>
              </a:solidFill>
              <a:effectLst/>
              <a:latin typeface="+mn-lt"/>
              <a:ea typeface="Tahoma" panose="020B0604030504040204" pitchFamily="34" charset="0"/>
              <a:cs typeface="Tahoma" panose="020B0604030504040204" pitchFamily="34" charset="0"/>
            </a:endParaRPr>
          </a:p>
          <a:p>
            <a:r>
              <a:rPr lang="en-US" sz="1200" kern="1200" dirty="0">
                <a:solidFill>
                  <a:schemeClr val="tx1"/>
                </a:solidFill>
                <a:effectLst/>
                <a:latin typeface="+mn-lt"/>
                <a:ea typeface="Tahoma" panose="020B0604030504040204" pitchFamily="34" charset="0"/>
                <a:cs typeface="Tahoma" panose="020B0604030504040204" pitchFamily="34" charset="0"/>
              </a:rPr>
              <a:t>Plans must keep sales and marketing call recordings for six years instead of 10. They may use transcripts instead of recordings for years four through six.</a:t>
            </a:r>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32</a:t>
            </a:fld>
            <a:endParaRPr lang="en-US" altLang="en-US"/>
          </a:p>
        </p:txBody>
      </p:sp>
    </p:spTree>
    <p:extLst>
      <p:ext uri="{BB962C8B-B14F-4D97-AF65-F5344CB8AC3E}">
        <p14:creationId xmlns:p14="http://schemas.microsoft.com/office/powerpoint/2010/main" val="957314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33</a:t>
            </a:fld>
            <a:endParaRPr lang="en-US" altLang="en-US"/>
          </a:p>
        </p:txBody>
      </p:sp>
    </p:spTree>
    <p:extLst>
      <p:ext uri="{BB962C8B-B14F-4D97-AF65-F5344CB8AC3E}">
        <p14:creationId xmlns:p14="http://schemas.microsoft.com/office/powerpoint/2010/main" val="356872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Are there any questions?</a:t>
            </a:r>
          </a:p>
        </p:txBody>
      </p:sp>
      <p:sp>
        <p:nvSpPr>
          <p:cNvPr id="4" name="Slide Number Placeholder 3"/>
          <p:cNvSpPr>
            <a:spLocks noGrp="1"/>
          </p:cNvSpPr>
          <p:nvPr>
            <p:ph type="sldNum" sz="quarter" idx="10"/>
          </p:nvPr>
        </p:nvSpPr>
        <p:spPr/>
        <p:txBody>
          <a:bodyPr/>
          <a:lstStyle/>
          <a:p>
            <a:fld id="{F9F08466-AEA7-4FC0-9459-6A32F61DA297}" type="slidenum">
              <a:rPr lang="en-US" smtClean="0"/>
              <a:pPr/>
              <a:t>34</a:t>
            </a:fld>
            <a:endParaRPr lang="en-US" dirty="0"/>
          </a:p>
        </p:txBody>
      </p:sp>
    </p:spTree>
    <p:extLst>
      <p:ext uri="{BB962C8B-B14F-4D97-AF65-F5344CB8AC3E}">
        <p14:creationId xmlns:p14="http://schemas.microsoft.com/office/powerpoint/2010/main" val="2958261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5727" y="4508396"/>
            <a:ext cx="6178273" cy="1673329"/>
          </a:xfrm>
        </p:spPr>
        <p:txBody>
          <a:bodyPr/>
          <a:lstStyle/>
          <a:p>
            <a:pPr algn="l"/>
            <a:r>
              <a:rPr lang="en-US" sz="1200" b="0" i="0" dirty="0">
                <a:solidFill>
                  <a:srgbClr val="000000"/>
                </a:solidFill>
                <a:effectLst/>
                <a:ea typeface="Tahoma" panose="020B0604030504040204" pitchFamily="34" charset="0"/>
                <a:cs typeface="Tahoma" panose="020B0604030504040204" pitchFamily="34" charset="0"/>
              </a:rPr>
              <a:t>This survey was approved by the United States Government's Office of Management and Budget, Control Number 0985-0056. If you have any questions about this survey, please contact katherine.glendening@acl.hhs.gov.</a:t>
            </a:r>
            <a:r>
              <a:rPr lang="en-US" sz="1200" b="0" i="0" dirty="0">
                <a:solidFill>
                  <a:srgbClr val="333E48"/>
                </a:solidFill>
                <a:effectLst/>
                <a:ea typeface="Tahoma" panose="020B0604030504040204" pitchFamily="34" charset="0"/>
                <a:cs typeface="Tahoma" panose="020B0604030504040204" pitchFamily="34" charset="0"/>
              </a:rPr>
              <a:t>   </a:t>
            </a:r>
          </a:p>
        </p:txBody>
      </p:sp>
      <p:sp>
        <p:nvSpPr>
          <p:cNvPr id="4" name="Slide Number Placeholder 3"/>
          <p:cNvSpPr>
            <a:spLocks noGrp="1"/>
          </p:cNvSpPr>
          <p:nvPr>
            <p:ph type="sldNum" sz="quarter" idx="5"/>
          </p:nvPr>
        </p:nvSpPr>
        <p:spPr/>
        <p:txBody>
          <a:bodyPr/>
          <a:lstStyle/>
          <a:p>
            <a:pPr>
              <a:defRPr/>
            </a:pPr>
            <a:fld id="{437F40EC-33AC-49B3-A9EA-E35332CB5910}" type="slidenum">
              <a:rPr lang="en-US" altLang="en-US" smtClean="0"/>
              <a:pPr>
                <a:defRPr/>
              </a:pPr>
              <a:t>35</a:t>
            </a:fld>
            <a:endParaRPr lang="en-US" altLang="en-US" dirty="0"/>
          </a:p>
        </p:txBody>
      </p:sp>
    </p:spTree>
    <p:extLst>
      <p:ext uri="{BB962C8B-B14F-4D97-AF65-F5344CB8AC3E}">
        <p14:creationId xmlns:p14="http://schemas.microsoft.com/office/powerpoint/2010/main" val="1448808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ChangeArrowheads="1" noTextEdit="1"/>
          </p:cNvSpPr>
          <p:nvPr>
            <p:ph type="sldImg"/>
          </p:nvPr>
        </p:nvSpPr>
        <p:spPr>
          <a:ln/>
        </p:spPr>
      </p:sp>
      <p:sp>
        <p:nvSpPr>
          <p:cNvPr id="5123" name="Notes Placeholder 2"/>
          <p:cNvSpPr>
            <a:spLocks noGrp="1" noChangeArrowheads="1"/>
          </p:cNvSpPr>
          <p:nvPr>
            <p:ph type="body" idx="1"/>
          </p:nvPr>
        </p:nvSpPr>
        <p:spPr>
          <a:noFill/>
        </p:spPr>
        <p:txBody>
          <a:bodyPr/>
          <a:lstStyle/>
          <a:p>
            <a:r>
              <a:rPr lang="en-US" altLang="en-US" dirty="0"/>
              <a:t>Thank you very much!</a:t>
            </a:r>
          </a:p>
        </p:txBody>
      </p:sp>
      <p:sp>
        <p:nvSpPr>
          <p:cNvPr id="5124" name="Slide Number Placeholder 3"/>
          <p:cNvSpPr>
            <a:spLocks noGrp="1"/>
          </p:cNvSpPr>
          <p:nvPr>
            <p:ph type="sldNum" sz="quarter" idx="5"/>
          </p:nvPr>
        </p:nvSpPr>
        <p:spPr>
          <a:noFill/>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FA21C6-BB27-4172-81A1-6E6AC6C2C211}" type="slidenum">
              <a:rPr lang="en-US" altLang="en-US" smtClean="0"/>
              <a:pPr>
                <a:spcBef>
                  <a:spcPct val="0"/>
                </a:spcBef>
              </a:pPr>
              <a:t>36</a:t>
            </a:fld>
            <a:endParaRPr lang="en-US" altLang="en-US" dirty="0"/>
          </a:p>
        </p:txBody>
      </p:sp>
    </p:spTree>
    <p:extLst>
      <p:ext uri="{BB962C8B-B14F-4D97-AF65-F5344CB8AC3E}">
        <p14:creationId xmlns:p14="http://schemas.microsoft.com/office/powerpoint/2010/main" val="1476746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2" name="Title 2"/>
          <p:cNvSpPr>
            <a:spLocks noGrp="1"/>
          </p:cNvSpPr>
          <p:nvPr>
            <p:ph type="ctrTitle" hasCustomPrompt="1"/>
          </p:nvPr>
        </p:nvSpPr>
        <p:spPr bwMode="white">
          <a:xfrm>
            <a:off x="266700" y="4092602"/>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solidFill>
                  <a:schemeClr val="tx2"/>
                </a:solidFill>
              </a:defRPr>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r>
              <a:rPr lang="en-US"/>
              <a:t>10/2026</a:t>
            </a:r>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141743" y="1600200"/>
            <a:ext cx="7694342" cy="1459726"/>
          </a:xfrm>
          <a:prstGeom prst="rect">
            <a:avLst/>
          </a:prstGeom>
        </p:spPr>
      </p:pic>
    </p:spTree>
    <p:extLst>
      <p:ext uri="{BB962C8B-B14F-4D97-AF65-F5344CB8AC3E}">
        <p14:creationId xmlns:p14="http://schemas.microsoft.com/office/powerpoint/2010/main" val="707709134"/>
      </p:ext>
    </p:extLst>
  </p:cSld>
  <p:clrMapOvr>
    <a:masterClrMapping/>
  </p:clrMapOvr>
  <p:extLst>
    <p:ext uri="{DCECCB84-F9BA-43D5-87BE-67443E8EF086}">
      <p15:sldGuideLst xmlns:p15="http://schemas.microsoft.com/office/powerpoint/2012/main">
        <p15:guide id="1" orient="horz" pos="1920">
          <p15:clr>
            <a:srgbClr val="FBAE40"/>
          </p15:clr>
        </p15:guide>
        <p15:guide id="2" pos="2880">
          <p15:clr>
            <a:srgbClr val="FBAE40"/>
          </p15:clr>
        </p15:guide>
        <p15:guide id="3" orient="horz" pos="1200">
          <p15:clr>
            <a:srgbClr val="FBAE40"/>
          </p15:clr>
        </p15:guide>
        <p15:guide id="4" pos="61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r>
              <a:rPr lang="en-US"/>
              <a:t>10/2026</a:t>
            </a:r>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57401" y="1560128"/>
            <a:ext cx="7833732" cy="1487871"/>
          </a:xfrm>
          <a:prstGeom prst="rect">
            <a:avLst/>
          </a:prstGeom>
        </p:spPr>
      </p:pic>
    </p:spTree>
    <p:extLst>
      <p:ext uri="{BB962C8B-B14F-4D97-AF65-F5344CB8AC3E}">
        <p14:creationId xmlns:p14="http://schemas.microsoft.com/office/powerpoint/2010/main" val="1537908931"/>
      </p:ext>
    </p:extLst>
  </p:cSld>
  <p:clrMapOvr>
    <a:masterClrMapping/>
  </p:clrMapOvr>
  <p:extLst>
    <p:ext uri="{DCECCB84-F9BA-43D5-87BE-67443E8EF086}">
      <p15:sldGuideLst xmlns:p15="http://schemas.microsoft.com/office/powerpoint/2012/main">
        <p15:guide id="1" orient="horz" pos="1920">
          <p15:clr>
            <a:srgbClr val="FBAE40"/>
          </p15:clr>
        </p15:guide>
        <p15:guide id="2" pos="2880">
          <p15:clr>
            <a:srgbClr val="FBAE40"/>
          </p15:clr>
        </p15:guide>
        <p15:guide id="3" pos="6192">
          <p15:clr>
            <a:srgbClr val="FBAE40"/>
          </p15:clr>
        </p15:guide>
        <p15:guide id="4" orient="horz" pos="12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a:t>We Are Aging | mn.gov/aging-pathways</a:t>
            </a:r>
            <a:endParaRPr lang="en-US" dirty="0"/>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65990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Title 2"/>
          <p:cNvSpPr>
            <a:spLocks noGrp="1"/>
          </p:cNvSpPr>
          <p:nvPr>
            <p:ph type="title"/>
          </p:nvPr>
        </p:nvSpPr>
        <p:spPr bwMode="white">
          <a:xfrm>
            <a:off x="838200" y="-1"/>
            <a:ext cx="10515600" cy="1216025"/>
          </a:xfrm>
          <a:noFill/>
        </p:spPr>
        <p:txBody>
          <a:bodyPr lIns="45720" rIns="45720">
            <a:normAutofit/>
          </a:bodyPr>
          <a:lstStyle>
            <a:lvl1pPr algn="r">
              <a:defRPr sz="3600">
                <a:solidFill>
                  <a:schemeClr val="bg1"/>
                </a:solidFill>
              </a:defRPr>
            </a:lvl1pPr>
          </a:lstStyle>
          <a:p>
            <a:r>
              <a:rPr lang="en-US" dirty="0"/>
              <a:t>Click to edit Master title style</a:t>
            </a:r>
          </a:p>
        </p:txBody>
      </p:sp>
      <p:sp>
        <p:nvSpPr>
          <p:cNvPr id="12" name="Table Placeholder 3"/>
          <p:cNvSpPr>
            <a:spLocks noGrp="1"/>
          </p:cNvSpPr>
          <p:nvPr>
            <p:ph type="tbl" sz="quarter" idx="13"/>
          </p:nvPr>
        </p:nvSpPr>
        <p:spPr bwMode="gray">
          <a:xfrm>
            <a:off x="838200" y="1335088"/>
            <a:ext cx="10515600" cy="4841875"/>
          </a:xfrm>
        </p:spPr>
        <p:txBody>
          <a:bodyPr/>
          <a:lstStyle/>
          <a:p>
            <a:r>
              <a:rPr lang="en-US"/>
              <a:t>Click icon to add table</a:t>
            </a:r>
          </a:p>
        </p:txBody>
      </p:sp>
      <p:sp>
        <p:nvSpPr>
          <p:cNvPr id="4" name="Date Placeholder 4"/>
          <p:cNvSpPr>
            <a:spLocks noGrp="1"/>
          </p:cNvSpPr>
          <p:nvPr>
            <p:ph type="dt" sz="half" idx="10"/>
          </p:nvPr>
        </p:nvSpPr>
        <p:spPr bwMode="black"/>
        <p:txBody>
          <a:bodyPr/>
          <a:lstStyle/>
          <a:p>
            <a:r>
              <a:rPr lang="en-US"/>
              <a:t>10/2026</a:t>
            </a:r>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7464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3"/>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r>
              <a:rPr lang="en-US"/>
              <a:t>10/2026</a:t>
            </a:r>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48601" y="693242"/>
            <a:ext cx="3581400" cy="679442"/>
          </a:xfrm>
          <a:prstGeom prst="rect">
            <a:avLst/>
          </a:prstGeom>
        </p:spPr>
      </p:pic>
    </p:spTree>
    <p:extLst>
      <p:ext uri="{BB962C8B-B14F-4D97-AF65-F5344CB8AC3E}">
        <p14:creationId xmlns:p14="http://schemas.microsoft.com/office/powerpoint/2010/main" val="3559152748"/>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528">
          <p15:clr>
            <a:srgbClr val="FBAE40"/>
          </p15:clr>
        </p15:guide>
        <p15:guide id="3" pos="4944">
          <p15:clr>
            <a:srgbClr val="FBAE40"/>
          </p15:clr>
        </p15:guide>
        <p15:guide id="4" pos="72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10"/>
          </p:nvPr>
        </p:nvSpPr>
        <p:spPr bwMode="black"/>
        <p:txBody>
          <a:bodyPr/>
          <a:lstStyle/>
          <a:p>
            <a:r>
              <a:rPr lang="en-US"/>
              <a:t>10/2026</a:t>
            </a:r>
            <a:endParaRPr lang="en-US" dirty="0"/>
          </a:p>
        </p:txBody>
      </p:sp>
      <p:sp>
        <p:nvSpPr>
          <p:cNvPr id="10"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60092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r>
              <a:rPr lang="en-US"/>
              <a:t>10/2026</a:t>
            </a:r>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2349004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 name="Rectangle 1"/>
          <p:cNvSpPr/>
          <p:nvPr userDrawn="1"/>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841683"/>
          </a:xfrm>
          <a:noFill/>
        </p:spPr>
        <p:txBody>
          <a:bodyPr lIns="182880" tIns="301752" r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4"/>
          <p:cNvSpPr>
            <a:spLocks noGrp="1"/>
          </p:cNvSpPr>
          <p:nvPr>
            <p:ph type="dt" sz="half" idx="10"/>
          </p:nvPr>
        </p:nvSpPr>
        <p:spPr bwMode="black"/>
        <p:txBody>
          <a:bodyPr/>
          <a:lstStyle/>
          <a:p>
            <a:r>
              <a:rPr lang="en-US"/>
              <a:t>10/2026</a:t>
            </a:r>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86906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r>
              <a:rPr lang="en-US"/>
              <a:t>10/2026</a:t>
            </a:r>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70084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black">
          <a:xfrm>
            <a:off x="838200" y="6356350"/>
            <a:ext cx="1358590" cy="365125"/>
          </a:xfrm>
        </p:spPr>
        <p:txBody>
          <a:bodyPr/>
          <a:lstStyle/>
          <a:p>
            <a:r>
              <a:rPr lang="en-US"/>
              <a:t>10/2026</a:t>
            </a:r>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768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66280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Blu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85135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a:t>10/2026</a:t>
            </a:r>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9952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tx2"/>
                </a:solidFill>
              </a:defRPr>
            </a:lvl1pPr>
          </a:lstStyle>
          <a:p>
            <a:r>
              <a:rPr lang="en-US"/>
              <a:t>10/2026</a:t>
            </a:r>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83871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Dark, Image)">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02745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62977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9" name="Date Placeholder 4"/>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r>
              <a:rPr lang="en-US"/>
              <a:t>10/2026</a:t>
            </a:r>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0" name="Slide Number Placeholder 6"/>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09424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5"/>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7"/>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9"/>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11"/>
          <p:cNvSpPr>
            <a:spLocks noGrp="1"/>
          </p:cNvSpPr>
          <p:nvPr>
            <p:ph type="dt" sz="half" idx="10"/>
          </p:nvPr>
        </p:nvSpPr>
        <p:spPr bwMode="black"/>
        <p:txBody>
          <a:bodyPr/>
          <a:lstStyle/>
          <a:p>
            <a:r>
              <a:rPr lang="en-US"/>
              <a:t>10/2026</a:t>
            </a:r>
            <a:endParaRPr lang="en-US" dirty="0"/>
          </a:p>
        </p:txBody>
      </p:sp>
      <p:sp>
        <p:nvSpPr>
          <p:cNvPr id="1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86727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5"/>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7"/>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9"/>
          <p:cNvSpPr>
            <a:spLocks noGrp="1"/>
          </p:cNvSpPr>
          <p:nvPr>
            <p:ph type="dt" sz="half" idx="10"/>
          </p:nvPr>
        </p:nvSpPr>
        <p:spPr bwMode="black"/>
        <p:txBody>
          <a:bodyPr/>
          <a:lstStyle/>
          <a:p>
            <a:r>
              <a:rPr lang="en-US"/>
              <a:t>10/2026</a:t>
            </a:r>
            <a:endParaRPr lang="en-US" dirty="0"/>
          </a:p>
        </p:txBody>
      </p:sp>
      <p:sp>
        <p:nvSpPr>
          <p:cNvPr id="19"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90596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9" name="Picture Placeholder 3"/>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4"/>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5"/>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6"/>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8"/>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10"/>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11"/>
          <p:cNvSpPr>
            <a:spLocks noGrp="1"/>
          </p:cNvSpPr>
          <p:nvPr>
            <p:ph type="dt" sz="half" idx="10"/>
          </p:nvPr>
        </p:nvSpPr>
        <p:spPr bwMode="black"/>
        <p:txBody>
          <a:bodyPr/>
          <a:lstStyle/>
          <a:p>
            <a:r>
              <a:rPr lang="en-US"/>
              <a:t>10/2026</a:t>
            </a:r>
            <a:endParaRPr lang="en-US" dirty="0"/>
          </a:p>
        </p:txBody>
      </p:sp>
      <p:sp>
        <p:nvSpPr>
          <p:cNvPr id="2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27331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4"/>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6"/>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7"/>
          <p:cNvSpPr>
            <a:spLocks noGrp="1"/>
          </p:cNvSpPr>
          <p:nvPr>
            <p:ph type="dt" sz="half" idx="10"/>
          </p:nvPr>
        </p:nvSpPr>
        <p:spPr bwMode="black"/>
        <p:txBody>
          <a:bodyPr/>
          <a:lstStyle/>
          <a:p>
            <a:r>
              <a:rPr lang="en-US"/>
              <a:t>10/2026</a:t>
            </a:r>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815812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11"/>
          <p:cNvSpPr>
            <a:spLocks noGrp="1"/>
          </p:cNvSpPr>
          <p:nvPr>
            <p:ph type="dt" sz="half" idx="10"/>
          </p:nvPr>
        </p:nvSpPr>
        <p:spPr bwMode="black"/>
        <p:txBody>
          <a:bodyPr/>
          <a:lstStyle/>
          <a:p>
            <a:r>
              <a:rPr lang="en-US"/>
              <a:t>10/2026</a:t>
            </a:r>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0960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9"/>
          <p:cNvSpPr>
            <a:spLocks noGrp="1"/>
          </p:cNvSpPr>
          <p:nvPr>
            <p:ph type="dt" sz="half" idx="10"/>
          </p:nvPr>
        </p:nvSpPr>
        <p:spPr bwMode="black"/>
        <p:txBody>
          <a:bodyPr/>
          <a:lstStyle/>
          <a:p>
            <a:r>
              <a:rPr lang="en-US"/>
              <a:t>10/2026</a:t>
            </a:r>
            <a:endParaRPr lang="en-US" dirty="0"/>
          </a:p>
        </p:txBody>
      </p:sp>
      <p:sp>
        <p:nvSpPr>
          <p:cNvPr id="20"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57873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11"/>
          <p:cNvSpPr>
            <a:spLocks noGrp="1"/>
          </p:cNvSpPr>
          <p:nvPr>
            <p:ph type="dt" sz="half" idx="10"/>
          </p:nvPr>
        </p:nvSpPr>
        <p:spPr bwMode="black"/>
        <p:txBody>
          <a:bodyPr/>
          <a:lstStyle/>
          <a:p>
            <a:r>
              <a:rPr lang="en-US"/>
              <a:t>10/2026</a:t>
            </a:r>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3544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7"/>
          <p:cNvSpPr>
            <a:spLocks noGrp="1"/>
          </p:cNvSpPr>
          <p:nvPr>
            <p:ph type="dt" sz="half" idx="10"/>
          </p:nvPr>
        </p:nvSpPr>
        <p:spPr bwMode="black"/>
        <p:txBody>
          <a:bodyPr/>
          <a:lstStyle/>
          <a:p>
            <a:r>
              <a:rPr lang="en-US"/>
              <a:t>10/2026</a:t>
            </a:r>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6"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24544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7" name="Content Placeholder 3"/>
          <p:cNvSpPr>
            <a:spLocks noGrp="1"/>
          </p:cNvSpPr>
          <p:nvPr>
            <p:ph sz="half" idx="15" hasCustomPrompt="1"/>
          </p:nvPr>
        </p:nvSpPr>
        <p:spPr>
          <a:xfrm>
            <a:off x="301038" y="1600201"/>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5" name="Content Placeholder 4"/>
          <p:cNvSpPr>
            <a:spLocks noGrp="1"/>
          </p:cNvSpPr>
          <p:nvPr>
            <p:ph sz="half" idx="27" hasCustomPrompt="1"/>
          </p:nvPr>
        </p:nvSpPr>
        <p:spPr>
          <a:xfrm>
            <a:off x="2676908" y="1600200"/>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6" name="Content Placeholder 5"/>
          <p:cNvSpPr>
            <a:spLocks noGrp="1"/>
          </p:cNvSpPr>
          <p:nvPr>
            <p:ph sz="half" idx="28" hasCustomPrompt="1"/>
          </p:nvPr>
        </p:nvSpPr>
        <p:spPr>
          <a:xfrm>
            <a:off x="5061185" y="1600202"/>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8" name="Content Placeholder 6"/>
          <p:cNvSpPr>
            <a:spLocks noGrp="1"/>
          </p:cNvSpPr>
          <p:nvPr>
            <p:ph sz="half" idx="29" hasCustomPrompt="1"/>
          </p:nvPr>
        </p:nvSpPr>
        <p:spPr>
          <a:xfrm>
            <a:off x="7450666" y="1600200"/>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9" name="Content Placeholder 7"/>
          <p:cNvSpPr>
            <a:spLocks noGrp="1"/>
          </p:cNvSpPr>
          <p:nvPr>
            <p:ph sz="half" idx="30" hasCustomPrompt="1"/>
          </p:nvPr>
        </p:nvSpPr>
        <p:spPr>
          <a:xfrm>
            <a:off x="9809451" y="1600199"/>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5" name="Content Placeholder 8"/>
          <p:cNvSpPr>
            <a:spLocks noGrp="1"/>
          </p:cNvSpPr>
          <p:nvPr>
            <p:ph sz="half" idx="31" hasCustomPrompt="1"/>
          </p:nvPr>
        </p:nvSpPr>
        <p:spPr>
          <a:xfrm>
            <a:off x="295833" y="4000500"/>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6" name="Content Placeholder 9"/>
          <p:cNvSpPr>
            <a:spLocks noGrp="1"/>
          </p:cNvSpPr>
          <p:nvPr>
            <p:ph sz="half" idx="32" hasCustomPrompt="1"/>
          </p:nvPr>
        </p:nvSpPr>
        <p:spPr>
          <a:xfrm>
            <a:off x="2671704" y="4000499"/>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7" name="Content Placeholder 10"/>
          <p:cNvSpPr>
            <a:spLocks noGrp="1"/>
          </p:cNvSpPr>
          <p:nvPr>
            <p:ph sz="half" idx="33" hasCustomPrompt="1"/>
          </p:nvPr>
        </p:nvSpPr>
        <p:spPr>
          <a:xfrm>
            <a:off x="5055980" y="4000501"/>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8" name="Content Placeholder 11"/>
          <p:cNvSpPr>
            <a:spLocks noGrp="1"/>
          </p:cNvSpPr>
          <p:nvPr>
            <p:ph sz="half" idx="34" hasCustomPrompt="1"/>
          </p:nvPr>
        </p:nvSpPr>
        <p:spPr>
          <a:xfrm>
            <a:off x="7445462" y="4000499"/>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9" name="Content Placeholder 12"/>
          <p:cNvSpPr>
            <a:spLocks noGrp="1"/>
          </p:cNvSpPr>
          <p:nvPr>
            <p:ph sz="half" idx="35" hasCustomPrompt="1"/>
          </p:nvPr>
        </p:nvSpPr>
        <p:spPr>
          <a:xfrm>
            <a:off x="9804246" y="4000498"/>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20" name="Date Placeholder 13"/>
          <p:cNvSpPr>
            <a:spLocks noGrp="1"/>
          </p:cNvSpPr>
          <p:nvPr>
            <p:ph type="dt" sz="half" idx="10"/>
          </p:nvPr>
        </p:nvSpPr>
        <p:spPr bwMode="black">
          <a:xfrm>
            <a:off x="838200" y="6356350"/>
            <a:ext cx="1358590" cy="365125"/>
          </a:xfrm>
        </p:spPr>
        <p:txBody>
          <a:bodyPr/>
          <a:lstStyle/>
          <a:p>
            <a:r>
              <a:rPr lang="en-US"/>
              <a:t>10/2026</a:t>
            </a:r>
            <a:endParaRPr lang="en-US" dirty="0"/>
          </a:p>
        </p:txBody>
      </p:sp>
      <p:sp>
        <p:nvSpPr>
          <p:cNvPr id="21" name="Footer Placeholder 1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22" name="Slide Number Placeholder 1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
        <p:nvSpPr>
          <p:cNvPr id="25" name="Rectangle 16"/>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2971828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7"/>
          </a:xfrm>
        </p:spPr>
        <p:txBody>
          <a:bodyPr/>
          <a:lstStyle/>
          <a:p>
            <a:r>
              <a:rPr lang="en-US"/>
              <a:t>Click icon to add picture</a:t>
            </a:r>
          </a:p>
        </p:txBody>
      </p:sp>
      <p:sp>
        <p:nvSpPr>
          <p:cNvPr id="5" name="Rectangle 2"/>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3277970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9"/>
          </a:xfrm>
        </p:spPr>
        <p:txBody>
          <a:bodyPr/>
          <a:lstStyle/>
          <a:p>
            <a:r>
              <a:rPr lang="en-US"/>
              <a:t>Click icon to add picture</a:t>
            </a:r>
          </a:p>
        </p:txBody>
      </p:sp>
      <p:sp>
        <p:nvSpPr>
          <p:cNvPr id="5" name="Rectangle 2"/>
          <p:cNvSpPr txBox="1">
            <a:spLocks/>
          </p:cNvSpPr>
          <p:nvPr userDrawn="1"/>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15942262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3"/>
            <a:ext cx="12192000" cy="5638798"/>
          </a:xfrm>
        </p:spPr>
        <p:txBody>
          <a:bodyPr/>
          <a:lstStyle/>
          <a:p>
            <a:r>
              <a:rPr lang="en-US"/>
              <a:t>Click icon to add picture</a:t>
            </a:r>
          </a:p>
        </p:txBody>
      </p:sp>
      <p:sp>
        <p:nvSpPr>
          <p:cNvPr id="5" name="Rectangle 2"/>
          <p:cNvSpPr txBox="1">
            <a:spLocks/>
          </p:cNvSpPr>
          <p:nvPr userDrawn="1"/>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3"/>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Tree>
    <p:extLst>
      <p:ext uri="{BB962C8B-B14F-4D97-AF65-F5344CB8AC3E}">
        <p14:creationId xmlns:p14="http://schemas.microsoft.com/office/powerpoint/2010/main" val="2647673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3"/>
            <a:ext cx="12192000" cy="5638798"/>
          </a:xfrm>
        </p:spPr>
        <p:txBody>
          <a:bodyPr/>
          <a:lstStyle/>
          <a:p>
            <a:r>
              <a:rPr lang="en-US"/>
              <a:t>Click icon to add picture</a:t>
            </a:r>
          </a:p>
        </p:txBody>
      </p:sp>
      <p:sp>
        <p:nvSpPr>
          <p:cNvPr id="5" name="Rectangle 2"/>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3"/>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Tree>
    <p:extLst>
      <p:ext uri="{BB962C8B-B14F-4D97-AF65-F5344CB8AC3E}">
        <p14:creationId xmlns:p14="http://schemas.microsoft.com/office/powerpoint/2010/main" val="374352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reenshot (Dark Horizont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rcRect r="24989"/>
          <a:stretch/>
        </p:blipFill>
        <p:spPr bwMode="gray">
          <a:xfrm>
            <a:off x="4976787" y="504855"/>
            <a:ext cx="7215213"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96426" y="1067566"/>
            <a:ext cx="7195574" cy="4850604"/>
          </a:xfrm>
        </p:spPr>
        <p:txBody>
          <a:bodyPr/>
          <a:lstStyle>
            <a:lvl1pPr>
              <a:defRPr/>
            </a:lvl1pPr>
          </a:lstStyle>
          <a:p>
            <a:r>
              <a:rPr lang="en-US" dirty="0"/>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7"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9"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14502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reenshot (Dark Vertic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rcRect b="31189"/>
          <a:stretch/>
        </p:blipFill>
        <p:spPr bwMode="gray">
          <a:xfrm>
            <a:off x="1373458" y="3222702"/>
            <a:ext cx="9387470" cy="3635298"/>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308612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5079791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Full Window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12"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377199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Gray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2"/>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rcRect r="24989"/>
          <a:stretch/>
        </p:blipFill>
        <p:spPr bwMode="gray">
          <a:xfrm>
            <a:off x="4976787" y="504855"/>
            <a:ext cx="7215213"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7215213" cy="4850604"/>
          </a:xfrm>
        </p:spPr>
        <p:txBody>
          <a:bodyPr/>
          <a:lstStyle>
            <a:lvl1pPr>
              <a:defRPr/>
            </a:lvl1pPr>
          </a:lstStyle>
          <a:p>
            <a:r>
              <a:rPr lang="en-US" dirty="0"/>
              <a:t>Click icon to insert screenshot</a:t>
            </a:r>
          </a:p>
        </p:txBody>
      </p:sp>
      <p:sp>
        <p:nvSpPr>
          <p:cNvPr id="10" name="Date Placeholder 5"/>
          <p:cNvSpPr>
            <a:spLocks noGrp="1"/>
          </p:cNvSpPr>
          <p:nvPr>
            <p:ph type="dt" sz="half" idx="12"/>
          </p:nvPr>
        </p:nvSpPr>
        <p:spPr bwMode="black">
          <a:xfrm>
            <a:off x="838200" y="6356350"/>
            <a:ext cx="1358590" cy="365125"/>
          </a:xfrm>
        </p:spPr>
        <p:txBody>
          <a:bodyPr/>
          <a:lstStyle/>
          <a:p>
            <a:r>
              <a:rPr lang="en-US"/>
              <a:t>10/2026</a:t>
            </a:r>
            <a:endParaRPr lang="en-US" dirty="0"/>
          </a:p>
        </p:txBody>
      </p:sp>
      <p:sp>
        <p:nvSpPr>
          <p:cNvPr id="7"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1" name="Slide Number Placeholder 7"/>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5884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reenshot (Light Gray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Text Placeholder 2"/>
          <p:cNvSpPr>
            <a:spLocks noGrp="1"/>
          </p:cNvSpPr>
          <p:nvPr>
            <p:ph type="body" sz="quarter" idx="11"/>
          </p:nvPr>
        </p:nvSpPr>
        <p:spPr bwMode="black">
          <a:xfrm>
            <a:off x="838200" y="1365203"/>
            <a:ext cx="10515600" cy="156718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3"/>
          <p:cNvPicPr>
            <a:picLocks noChangeAspect="1"/>
          </p:cNvPicPr>
          <p:nvPr userDrawn="1"/>
        </p:nvPicPr>
        <p:blipFill>
          <a:blip r:embed="rId2">
            <a:extLst>
              <a:ext uri="{28A0092B-C50C-407E-A947-70E740481C1C}">
                <a14:useLocalDpi xmlns:a14="http://schemas.microsoft.com/office/drawing/2010/main" val="0"/>
              </a:ext>
            </a:extLst>
          </a:blip>
          <a:srcRect b="31189"/>
          <a:stretch/>
        </p:blipFill>
        <p:spPr bwMode="gray">
          <a:xfrm>
            <a:off x="1373458" y="3222702"/>
            <a:ext cx="9387470" cy="3635298"/>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308612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8555770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creenshot (Full Window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pic>
        <p:nvPicPr>
          <p:cNvPr id="9"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7746107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reenshot (Blue Horizont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rcRect r="24989"/>
          <a:stretch/>
        </p:blipFill>
        <p:spPr bwMode="gray">
          <a:xfrm>
            <a:off x="4976787" y="504855"/>
            <a:ext cx="7215213"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7215213" cy="4850604"/>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930203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userDrawn="1"/>
        </p:nvPicPr>
        <p:blipFill>
          <a:blip r:embed="rId2">
            <a:extLst>
              <a:ext uri="{28A0092B-C50C-407E-A947-70E740481C1C}">
                <a14:useLocalDpi xmlns:a14="http://schemas.microsoft.com/office/drawing/2010/main" val="0"/>
              </a:ext>
            </a:extLst>
          </a:blip>
          <a:srcRect b="41585"/>
          <a:stretch/>
        </p:blipFill>
        <p:spPr bwMode="gray">
          <a:xfrm>
            <a:off x="1373459" y="3771871"/>
            <a:ext cx="9387470" cy="3086129"/>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4321043"/>
            <a:ext cx="9287236" cy="2536958"/>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908385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Full Window Blue)">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045498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Computer)">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99253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a:lstStyle>
            <a:lvl1pPr>
              <a:defRPr b="0">
                <a:solidFill>
                  <a:schemeClr val="tx1"/>
                </a:solidFill>
              </a:defRPr>
            </a:lvl1pPr>
          </a:lstStyle>
          <a:p>
            <a:r>
              <a:rPr lang="en-US" dirty="0"/>
              <a:t>Click to edit title</a:t>
            </a:r>
          </a:p>
        </p:txBody>
      </p:sp>
      <p:sp>
        <p:nvSpPr>
          <p:cNvPr id="15" name="Picture Placeholder 3"/>
          <p:cNvSpPr>
            <a:spLocks noGrp="1"/>
          </p:cNvSpPr>
          <p:nvPr>
            <p:ph type="pic" sz="quarter" idx="10" hasCustomPrompt="1"/>
          </p:nvPr>
        </p:nvSpPr>
        <p:spPr bwMode="gray">
          <a:xfrm>
            <a:off x="4976788" y="691883"/>
            <a:ext cx="6298572" cy="3369130"/>
          </a:xfrm>
        </p:spPr>
        <p:txBody>
          <a:bodyPr/>
          <a:lstStyle>
            <a:lvl1pPr>
              <a:defRPr/>
            </a:lvl1pPr>
          </a:lstStyle>
          <a:p>
            <a:r>
              <a:rPr lang="en-US" dirty="0"/>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dirty="0"/>
              <a:t>Click icon to insert screenshot</a:t>
            </a:r>
          </a:p>
        </p:txBody>
      </p:sp>
      <p:sp>
        <p:nvSpPr>
          <p:cNvPr id="17" name="Picture Placeholder 5"/>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dirty="0"/>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r>
              <a:rPr lang="en-US"/>
              <a:t>10/2026</a:t>
            </a:r>
            <a:endParaRPr lang="en-US" dirty="0"/>
          </a:p>
        </p:txBody>
      </p:sp>
      <p:sp>
        <p:nvSpPr>
          <p:cNvPr id="9" name="Footer Placeholder 7"/>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We Are Aging | mn.gov/aging-pathways</a:t>
            </a:r>
            <a:endParaRPr lang="en-US" dirty="0"/>
          </a:p>
        </p:txBody>
      </p:sp>
      <p:sp>
        <p:nvSpPr>
          <p:cNvPr id="11" name="Slide Number Placeholder 8"/>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251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3"/>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9"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814948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Dark Background)">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3"/>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r>
              <a:rPr lang="en-US"/>
              <a:t>10/2026</a:t>
            </a:r>
            <a:endParaRPr lang="en-US" dirty="0"/>
          </a:p>
        </p:txBody>
      </p:sp>
      <p:sp>
        <p:nvSpPr>
          <p:cNvPr id="18"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We Are Aging | mn.gov/aging-pathways</a:t>
            </a:r>
            <a:endParaRPr lang="en-US" dirty="0"/>
          </a:p>
        </p:txBody>
      </p:sp>
      <p:sp>
        <p:nvSpPr>
          <p:cNvPr id="1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42293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to Background (Blue Title, Overlay)">
    <p:spTree>
      <p:nvGrpSpPr>
        <p:cNvPr id="1" name=""/>
        <p:cNvGrpSpPr/>
        <p:nvPr/>
      </p:nvGrpSpPr>
      <p:grpSpPr>
        <a:xfrm>
          <a:off x="0" y="0"/>
          <a:ext cx="0" cy="0"/>
          <a:chOff x="0" y="0"/>
          <a:chExt cx="0" cy="0"/>
        </a:xfrm>
      </p:grpSpPr>
      <p:sp>
        <p:nvSpPr>
          <p:cNvPr id="1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9" name="Picture Placeholder 3"/>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7" name="Content Placeholder 4"/>
          <p:cNvSpPr>
            <a:spLocks noGrp="1"/>
          </p:cNvSpPr>
          <p:nvPr>
            <p:ph idx="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810791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7" name="Content Placeholder 3"/>
          <p:cNvSpPr>
            <a:spLocks noGrp="1"/>
          </p:cNvSpPr>
          <p:nvPr>
            <p:ph idx="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56247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endParaRPr lang="en-US" dirty="0"/>
          </a:p>
        </p:txBody>
      </p:sp>
      <p:sp>
        <p:nvSpPr>
          <p:cNvPr id="9" name="Title 2"/>
          <p:cNvSpPr>
            <a:spLocks noGrp="1"/>
          </p:cNvSpPr>
          <p:nvPr>
            <p:ph type="title" hasCustomPrompt="1"/>
          </p:nvPr>
        </p:nvSpPr>
        <p:spPr bwMode="auto">
          <a:xfrm>
            <a:off x="6304108"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Tree>
    <p:extLst>
      <p:ext uri="{BB962C8B-B14F-4D97-AF65-F5344CB8AC3E}">
        <p14:creationId xmlns:p14="http://schemas.microsoft.com/office/powerpoint/2010/main" val="335145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endParaRPr lang="en-US" dirty="0"/>
          </a:p>
        </p:txBody>
      </p:sp>
      <p:sp>
        <p:nvSpPr>
          <p:cNvPr id="8" name="Title 2"/>
          <p:cNvSpPr>
            <a:spLocks noGrp="1"/>
          </p:cNvSpPr>
          <p:nvPr>
            <p:ph type="title" hasCustomPrompt="1"/>
          </p:nvPr>
        </p:nvSpPr>
        <p:spPr bwMode="auto">
          <a:xfrm>
            <a:off x="7289728" y="901318"/>
            <a:ext cx="4661388" cy="4661388"/>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12" name="Text Placeholder 3"/>
          <p:cNvSpPr>
            <a:spLocks noGrp="1"/>
          </p:cNvSpPr>
          <p:nvPr>
            <p:ph type="body" sz="quarter" idx="16" hasCustomPrompt="1"/>
          </p:nvPr>
        </p:nvSpPr>
        <p:spPr bwMode="auto">
          <a:xfrm>
            <a:off x="6054753" y="398666"/>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13" name="Text Placeholder 4"/>
          <p:cNvSpPr>
            <a:spLocks noGrp="1"/>
          </p:cNvSpPr>
          <p:nvPr>
            <p:ph type="body" sz="quarter" idx="17" hasCustomPrompt="1"/>
          </p:nvPr>
        </p:nvSpPr>
        <p:spPr bwMode="auto">
          <a:xfrm>
            <a:off x="5679058" y="3827626"/>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Tree>
    <p:extLst>
      <p:ext uri="{BB962C8B-B14F-4D97-AF65-F5344CB8AC3E}">
        <p14:creationId xmlns:p14="http://schemas.microsoft.com/office/powerpoint/2010/main" val="4243255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Tree>
    <p:extLst>
      <p:ext uri="{BB962C8B-B14F-4D97-AF65-F5344CB8AC3E}">
        <p14:creationId xmlns:p14="http://schemas.microsoft.com/office/powerpoint/2010/main" val="25831386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or Statement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r>
              <a:rPr lang="en-US"/>
              <a:t>10/2026</a:t>
            </a:r>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We Are Aging | mn.gov/aging-pathways</a:t>
            </a:r>
            <a:endParaRPr lang="en-US" dirty="0"/>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567403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userDrawn="1"/>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dirty="0"/>
              <a:t>Make a secondary statement here.</a:t>
            </a:r>
          </a:p>
        </p:txBody>
      </p:sp>
      <p:sp>
        <p:nvSpPr>
          <p:cNvPr id="3" name="Date Placeholder 4"/>
          <p:cNvSpPr>
            <a:spLocks noGrp="1"/>
          </p:cNvSpPr>
          <p:nvPr>
            <p:ph type="dt" sz="half" idx="10"/>
          </p:nvPr>
        </p:nvSpPr>
        <p:spPr bwMode="black"/>
        <p:txBody>
          <a:bodyPr/>
          <a:lstStyle/>
          <a:p>
            <a:r>
              <a:rPr lang="en-US"/>
              <a:t>10/2026</a:t>
            </a:r>
            <a:endParaRPr lang="en-US" dirty="0"/>
          </a:p>
        </p:txBody>
      </p:sp>
      <p:sp>
        <p:nvSpPr>
          <p:cNvPr id="5" name="Footer Placeholder 5"/>
          <p:cNvSpPr>
            <a:spLocks noGrp="1"/>
          </p:cNvSpPr>
          <p:nvPr>
            <p:ph type="ftr" sz="quarter" idx="12"/>
          </p:nvPr>
        </p:nvSpPr>
        <p:spPr bwMode="black"/>
        <p:txBody>
          <a:bodyPr/>
          <a:lstStyle>
            <a:lvl1pPr>
              <a:defRPr>
                <a:solidFill>
                  <a:schemeClr val="tx2"/>
                </a:solidFill>
              </a:defRPr>
            </a:lvl1pPr>
          </a:lstStyle>
          <a:p>
            <a:r>
              <a:rPr lang="en-US"/>
              <a:t>We Are Aging | mn.gov/aging-pathways</a:t>
            </a:r>
            <a:endParaRPr lang="en-US" dirty="0"/>
          </a:p>
        </p:txBody>
      </p:sp>
      <p:sp>
        <p:nvSpPr>
          <p:cNvPr id="4" name="Slide Number Placeholder 6"/>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82248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83975" y="0"/>
            <a:ext cx="12192000" cy="6858000"/>
          </a:xfrm>
        </p:spPr>
        <p:txBody>
          <a:bodyPr/>
          <a:lstStyle>
            <a:lvl1pPr>
              <a:defRPr/>
            </a:lvl1pPr>
          </a:lstStyle>
          <a:p>
            <a:r>
              <a:rPr lang="en-US" dirty="0"/>
              <a:t>Click icon to edit background picture</a:t>
            </a:r>
          </a:p>
        </p:txBody>
      </p:sp>
      <p:sp>
        <p:nvSpPr>
          <p:cNvPr id="12" name="Title 2"/>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r>
              <a:rPr lang="en-US"/>
              <a:t>10/2026</a:t>
            </a:r>
            <a:endParaRPr lang="en-US" dirty="0"/>
          </a:p>
        </p:txBody>
      </p:sp>
      <p:sp>
        <p:nvSpPr>
          <p:cNvPr id="5" name="Footer Placeholder 5"/>
          <p:cNvSpPr>
            <a:spLocks noGrp="1"/>
          </p:cNvSpPr>
          <p:nvPr>
            <p:ph type="ftr" sz="quarter" idx="12"/>
          </p:nvPr>
        </p:nvSpPr>
        <p:spPr bwMode="white"/>
        <p:txBody>
          <a:bodyPr/>
          <a:lstStyle>
            <a:lvl1pPr>
              <a:defRPr>
                <a:solidFill>
                  <a:schemeClr val="tx2"/>
                </a:solidFill>
              </a:defRPr>
            </a:lvl1pPr>
          </a:lstStyle>
          <a:p>
            <a:r>
              <a:rPr lang="en-US"/>
              <a:t>We Are Aging | mn.gov/aging-pathways</a:t>
            </a:r>
            <a:endParaRPr lang="en-US" dirty="0"/>
          </a:p>
        </p:txBody>
      </p:sp>
      <p:sp>
        <p:nvSpPr>
          <p:cNvPr id="4" name="Slide Number Placeholder 6"/>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009184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dirty="0" err="1"/>
              <a:t>Firstname</a:t>
            </a:r>
            <a:r>
              <a:rPr lang="en-US" dirty="0"/>
              <a:t> </a:t>
            </a:r>
            <a:r>
              <a:rPr lang="en-US" dirty="0" err="1"/>
              <a:t>Lastname</a:t>
            </a:r>
            <a:endParaRPr lang="en-US" dirty="0"/>
          </a:p>
          <a:p>
            <a:pPr lvl="0"/>
            <a:r>
              <a:rPr lang="en-US" dirty="0" err="1"/>
              <a:t>email@agency</a:t>
            </a:r>
            <a:endParaRPr lang="en-US" dirty="0"/>
          </a:p>
          <a:p>
            <a:pPr lvl="0"/>
            <a:r>
              <a:rPr lang="en-US" dirty="0"/>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r>
              <a:rPr lang="en-US"/>
              <a:t>10/2026</a:t>
            </a:r>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t>We Are Aging | mn.gov/aging-pathways</a:t>
            </a:r>
            <a:endParaRPr lang="en-US" dirty="0"/>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28D9A4D-79D0-9CC6-E41E-B5D4C67BED8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48601" y="693242"/>
            <a:ext cx="3581400" cy="679442"/>
          </a:xfrm>
          <a:prstGeom prst="rect">
            <a:avLst/>
          </a:prstGeom>
        </p:spPr>
      </p:pic>
    </p:spTree>
    <p:extLst>
      <p:ext uri="{BB962C8B-B14F-4D97-AF65-F5344CB8AC3E}">
        <p14:creationId xmlns:p14="http://schemas.microsoft.com/office/powerpoint/2010/main" val="2710792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r>
              <a:rPr lang="en-US"/>
              <a:t>10/2026</a:t>
            </a:r>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We Are Aging | mn.gov/aging-pathways</a:t>
            </a:r>
            <a:endParaRPr lang="en-US" dirty="0"/>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CA45F9B-E675-E3EF-CC8E-A23B93B633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48601" y="693242"/>
            <a:ext cx="3581400" cy="679442"/>
          </a:xfrm>
          <a:prstGeom prst="rect">
            <a:avLst/>
          </a:prstGeom>
        </p:spPr>
      </p:pic>
    </p:spTree>
    <p:extLst>
      <p:ext uri="{BB962C8B-B14F-4D97-AF65-F5344CB8AC3E}">
        <p14:creationId xmlns:p14="http://schemas.microsoft.com/office/powerpoint/2010/main" val="2796652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latin typeface="+mn-lt"/>
              </a:defRPr>
            </a:lvl1pPr>
          </a:lstStyle>
          <a:p>
            <a:r>
              <a:rPr lang="en-US"/>
              <a:t>10/2026</a:t>
            </a:r>
            <a:endParaRPr lang="en-US" dirty="0"/>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latin typeface="+mn-lt"/>
              </a:defRPr>
            </a:lvl1pPr>
          </a:lstStyle>
          <a:p>
            <a:r>
              <a:rPr lang="en-US" dirty="0"/>
              <a:t>We Are Aging </a:t>
            </a:r>
            <a:r>
              <a:rPr lang="en-US" dirty="0">
                <a:solidFill>
                  <a:schemeClr val="accent1"/>
                </a:solidFill>
              </a:rPr>
              <a:t>|</a:t>
            </a:r>
            <a:r>
              <a:rPr lang="en-US" dirty="0"/>
              <a:t> mn.gov/aging-pathways</a:t>
            </a:r>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9556519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medicare.gov/providers-services/coordinating-care/support-chronic-health-conditions-access"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hyperlink" Target="http://www.medicare.gov/"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medicare.gov/plan-compare"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3.xml"/><Relationship Id="rId1" Type="http://schemas.openxmlformats.org/officeDocument/2006/relationships/tags" Target="../tags/tag4.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E4AA25-DEEF-FCFE-1926-58EB657ABE37}"/>
              </a:ext>
            </a:extLst>
          </p:cNvPr>
          <p:cNvSpPr>
            <a:spLocks noGrp="1"/>
          </p:cNvSpPr>
          <p:nvPr>
            <p:ph type="ctrTitle"/>
          </p:nvPr>
        </p:nvSpPr>
        <p:spPr/>
        <p:txBody>
          <a:bodyPr/>
          <a:lstStyle/>
          <a:p>
            <a:r>
              <a:rPr lang="en-US" dirty="0"/>
              <a:t>Medicare changes for the coming year</a:t>
            </a:r>
          </a:p>
        </p:txBody>
      </p:sp>
      <p:sp>
        <p:nvSpPr>
          <p:cNvPr id="7" name="Text Placeholder 6">
            <a:extLst>
              <a:ext uri="{FF2B5EF4-FFF2-40B4-BE49-F238E27FC236}">
                <a16:creationId xmlns:a16="http://schemas.microsoft.com/office/drawing/2014/main" id="{554146CC-A44F-9ED6-0B83-5407F06915C7}"/>
              </a:ext>
            </a:extLst>
          </p:cNvPr>
          <p:cNvSpPr>
            <a:spLocks noGrp="1"/>
          </p:cNvSpPr>
          <p:nvPr>
            <p:ph type="body" sz="quarter" idx="17"/>
          </p:nvPr>
        </p:nvSpPr>
        <p:spPr/>
        <p:txBody>
          <a:bodyPr/>
          <a:lstStyle/>
          <a:p>
            <a:endParaRPr lang="en-US" dirty="0"/>
          </a:p>
        </p:txBody>
      </p:sp>
    </p:spTree>
    <p:extLst>
      <p:ext uri="{BB962C8B-B14F-4D97-AF65-F5344CB8AC3E}">
        <p14:creationId xmlns:p14="http://schemas.microsoft.com/office/powerpoint/2010/main" val="1205236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1C8EA-524F-8DC5-E1A5-8E03F38F4247}"/>
              </a:ext>
            </a:extLst>
          </p:cNvPr>
          <p:cNvSpPr>
            <a:spLocks noGrp="1"/>
          </p:cNvSpPr>
          <p:nvPr>
            <p:ph type="title"/>
          </p:nvPr>
        </p:nvSpPr>
        <p:spPr/>
        <p:txBody>
          <a:bodyPr/>
          <a:lstStyle/>
          <a:p>
            <a:pPr lvl="0"/>
            <a:r>
              <a:rPr lang="en-US" dirty="0"/>
              <a:t>What changes each year?</a:t>
            </a:r>
          </a:p>
        </p:txBody>
      </p:sp>
      <p:sp>
        <p:nvSpPr>
          <p:cNvPr id="15" name="Content Placeholder 14">
            <a:extLst>
              <a:ext uri="{FF2B5EF4-FFF2-40B4-BE49-F238E27FC236}">
                <a16:creationId xmlns:a16="http://schemas.microsoft.com/office/drawing/2014/main" id="{2CD41FC2-62D7-6DC8-9FB6-93D9E78339DF}"/>
              </a:ext>
            </a:extLst>
          </p:cNvPr>
          <p:cNvSpPr>
            <a:spLocks noGrp="1"/>
          </p:cNvSpPr>
          <p:nvPr>
            <p:ph sz="quarter" idx="10"/>
          </p:nvPr>
        </p:nvSpPr>
        <p:spPr/>
        <p:txBody>
          <a:bodyPr>
            <a:normAutofit/>
          </a:bodyPr>
          <a:lstStyle/>
          <a:p>
            <a:r>
              <a:rPr lang="en-US" dirty="0"/>
              <a:t>Medicare Open Enrollment happens every year from October 15 - December 7. This is the time when you should review your current Medicare Advantage and Part D plans and compare it with other plans.</a:t>
            </a:r>
          </a:p>
          <a:p>
            <a:r>
              <a:rPr lang="en-US" dirty="0"/>
              <a:t>Medicare plans can change what they cover every year, such as whether your providers or drugs are covered, so it’s important to review your options to make sure you are covered. </a:t>
            </a:r>
          </a:p>
          <a:p>
            <a:r>
              <a:rPr lang="en-US" dirty="0"/>
              <a:t>There can also be big changes, such as plans no longer being offered where you live. </a:t>
            </a:r>
          </a:p>
          <a:p>
            <a:r>
              <a:rPr lang="en-US" dirty="0"/>
              <a:t>Also, your medical needs may have changed. Maybe you have a new diagnosis or are taking different medication or seeing a new medical provider.</a:t>
            </a:r>
          </a:p>
        </p:txBody>
      </p:sp>
      <p:sp>
        <p:nvSpPr>
          <p:cNvPr id="4" name="Date Placeholder 3">
            <a:extLst>
              <a:ext uri="{FF2B5EF4-FFF2-40B4-BE49-F238E27FC236}">
                <a16:creationId xmlns:a16="http://schemas.microsoft.com/office/drawing/2014/main" id="{23ABB4D2-8DB1-3F02-1EEB-82F7BC9CCFC3}"/>
              </a:ext>
            </a:extLst>
          </p:cNvPr>
          <p:cNvSpPr>
            <a:spLocks noGrp="1"/>
          </p:cNvSpPr>
          <p:nvPr>
            <p:ph type="dt" sz="half" idx="11"/>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84981E2C-984B-B8A9-DDC7-35131031D6F0}"/>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BE862900-B747-A029-473C-CCCB03803D80}"/>
              </a:ext>
            </a:extLst>
          </p:cNvPr>
          <p:cNvSpPr>
            <a:spLocks noGrp="1"/>
          </p:cNvSpPr>
          <p:nvPr>
            <p:ph type="sldNum" sz="quarter" idx="12"/>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311108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6500-166A-4C6D-5E78-80D9CCE61350}"/>
              </a:ext>
            </a:extLst>
          </p:cNvPr>
          <p:cNvSpPr>
            <a:spLocks noGrp="1"/>
          </p:cNvSpPr>
          <p:nvPr>
            <p:ph type="title"/>
          </p:nvPr>
        </p:nvSpPr>
        <p:spPr>
          <a:xfrm>
            <a:off x="838200" y="-1"/>
            <a:ext cx="10515600" cy="1216025"/>
          </a:xfrm>
        </p:spPr>
        <p:txBody>
          <a:bodyPr/>
          <a:lstStyle/>
          <a:p>
            <a:r>
              <a:rPr lang="en-US" dirty="0"/>
              <a:t>Medicare costs that can change</a:t>
            </a:r>
          </a:p>
        </p:txBody>
      </p:sp>
      <p:sp>
        <p:nvSpPr>
          <p:cNvPr id="8" name="Content Placeholder 7">
            <a:extLst>
              <a:ext uri="{FF2B5EF4-FFF2-40B4-BE49-F238E27FC236}">
                <a16:creationId xmlns:a16="http://schemas.microsoft.com/office/drawing/2014/main" id="{963168FB-7350-DE65-3103-F9A07678E796}"/>
              </a:ext>
            </a:extLst>
          </p:cNvPr>
          <p:cNvSpPr>
            <a:spLocks noGrp="1"/>
          </p:cNvSpPr>
          <p:nvPr>
            <p:ph idx="1"/>
          </p:nvPr>
        </p:nvSpPr>
        <p:spPr>
          <a:xfrm>
            <a:off x="838200" y="1594624"/>
            <a:ext cx="10515600" cy="4582339"/>
          </a:xfrm>
        </p:spPr>
        <p:txBody>
          <a:bodyPr>
            <a:normAutofit fontScale="92500" lnSpcReduction="10000"/>
          </a:bodyPr>
          <a:lstStyle/>
          <a:p>
            <a:pPr lvl="0"/>
            <a:r>
              <a:rPr lang="en-US" b="1" dirty="0"/>
              <a:t>Part A</a:t>
            </a:r>
            <a:r>
              <a:rPr lang="en-US" dirty="0"/>
              <a:t> (hospital insurance): The inpatient hospital deductible and other cost-sharing amounts may change.</a:t>
            </a:r>
          </a:p>
          <a:p>
            <a:pPr lvl="0"/>
            <a:r>
              <a:rPr lang="en-US" b="1" dirty="0"/>
              <a:t>Part B</a:t>
            </a:r>
            <a:r>
              <a:rPr lang="en-US" dirty="0"/>
              <a:t> (medical insurance): The monthly premium, annual deductible and other cost-sharing amounts may change.</a:t>
            </a:r>
          </a:p>
          <a:p>
            <a:pPr lvl="0"/>
            <a:r>
              <a:rPr lang="en-US" b="1" dirty="0"/>
              <a:t>Part D</a:t>
            </a:r>
            <a:r>
              <a:rPr lang="en-US" dirty="0"/>
              <a:t> (prescription drug coverage): Premiums, deductibles, copayments and other plan costs may change.</a:t>
            </a:r>
          </a:p>
          <a:p>
            <a:pPr lvl="0"/>
            <a:r>
              <a:rPr lang="en-US" b="1" dirty="0"/>
              <a:t>Medicare health plans </a:t>
            </a:r>
            <a:r>
              <a:rPr lang="en-US" dirty="0"/>
              <a:t>(Advantage and Cost Plans): Premiums, copayments, deductibles, out-of-pocket limits and extra benefits may change.</a:t>
            </a:r>
          </a:p>
          <a:p>
            <a:pPr lvl="0"/>
            <a:r>
              <a:rPr lang="en-US" b="1" dirty="0"/>
              <a:t>Medigap</a:t>
            </a:r>
            <a:r>
              <a:rPr lang="en-US" dirty="0"/>
              <a:t>: Premiums can change, even outside of the Medicare Open Enrollment Period.</a:t>
            </a:r>
          </a:p>
        </p:txBody>
      </p:sp>
      <p:sp>
        <p:nvSpPr>
          <p:cNvPr id="4" name="Date Placeholder 3">
            <a:extLst>
              <a:ext uri="{FF2B5EF4-FFF2-40B4-BE49-F238E27FC236}">
                <a16:creationId xmlns:a16="http://schemas.microsoft.com/office/drawing/2014/main" id="{F7037E19-42EC-77B9-8AC8-AFE40AFFF0B3}"/>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037A8DFC-0B17-E6B1-30F5-51A2A7CEC753}"/>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025E3169-1B36-1CBF-1939-9179A50A229A}"/>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2784413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275E0-CFEA-2B07-610D-C461905D31FA}"/>
              </a:ext>
            </a:extLst>
          </p:cNvPr>
          <p:cNvSpPr>
            <a:spLocks noGrp="1"/>
          </p:cNvSpPr>
          <p:nvPr>
            <p:ph type="title"/>
          </p:nvPr>
        </p:nvSpPr>
        <p:spPr>
          <a:xfrm>
            <a:off x="838200" y="-1"/>
            <a:ext cx="10515600" cy="1216025"/>
          </a:xfrm>
        </p:spPr>
        <p:txBody>
          <a:bodyPr/>
          <a:lstStyle/>
          <a:p>
            <a:r>
              <a:rPr lang="en-US" dirty="0"/>
              <a:t>Coverage and benefits that can change</a:t>
            </a:r>
          </a:p>
        </p:txBody>
      </p:sp>
      <p:sp>
        <p:nvSpPr>
          <p:cNvPr id="8" name="Content Placeholder 7">
            <a:extLst>
              <a:ext uri="{FF2B5EF4-FFF2-40B4-BE49-F238E27FC236}">
                <a16:creationId xmlns:a16="http://schemas.microsoft.com/office/drawing/2014/main" id="{874434DE-7617-FADB-322F-EF2AB037D970}"/>
              </a:ext>
            </a:extLst>
          </p:cNvPr>
          <p:cNvSpPr>
            <a:spLocks noGrp="1"/>
          </p:cNvSpPr>
          <p:nvPr>
            <p:ph idx="1"/>
          </p:nvPr>
        </p:nvSpPr>
        <p:spPr>
          <a:xfrm>
            <a:off x="838200" y="1594624"/>
            <a:ext cx="10515600" cy="4582339"/>
          </a:xfrm>
        </p:spPr>
        <p:txBody>
          <a:bodyPr>
            <a:normAutofit/>
          </a:bodyPr>
          <a:lstStyle/>
          <a:p>
            <a:r>
              <a:rPr lang="en-US" dirty="0"/>
              <a:t>You should not assume your doctors, prescriptions or costs will remain the same.</a:t>
            </a:r>
          </a:p>
          <a:p>
            <a:r>
              <a:rPr lang="en-US" dirty="0"/>
              <a:t>Medicare Advantage plans may change their covered services, extra benefits and cost-sharing rules.</a:t>
            </a:r>
          </a:p>
          <a:p>
            <a:pPr lvl="0"/>
            <a:r>
              <a:rPr lang="en-US" dirty="0"/>
              <a:t>Prescription drug plans may change their formularies, which are lists of covered medications.</a:t>
            </a:r>
          </a:p>
          <a:p>
            <a:r>
              <a:rPr lang="en-US" dirty="0"/>
              <a:t>Plans may add or remove benefits, providers, hospitals and pharmacies from their networks.</a:t>
            </a:r>
          </a:p>
          <a:p>
            <a:pPr lvl="0"/>
            <a:r>
              <a:rPr lang="en-US" dirty="0"/>
              <a:t>Prior authorization requirements and other coverage rules may change.</a:t>
            </a:r>
          </a:p>
        </p:txBody>
      </p:sp>
      <p:sp>
        <p:nvSpPr>
          <p:cNvPr id="4" name="Date Placeholder 3">
            <a:extLst>
              <a:ext uri="{FF2B5EF4-FFF2-40B4-BE49-F238E27FC236}">
                <a16:creationId xmlns:a16="http://schemas.microsoft.com/office/drawing/2014/main" id="{4B74E417-827D-043A-BC44-913D28CFD9F9}"/>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80ABDF29-1233-566E-89DA-33B184A825B0}"/>
              </a:ext>
            </a:extLst>
          </p:cNvPr>
          <p:cNvSpPr>
            <a:spLocks noGrp="1"/>
          </p:cNvSpPr>
          <p:nvPr>
            <p:ph type="ftr" sz="quarter" idx="3"/>
          </p:nvPr>
        </p:nvSpPr>
        <p:spPr>
          <a:xfrm>
            <a:off x="3302177" y="6356349"/>
            <a:ext cx="5587647" cy="365125"/>
          </a:xfrm>
        </p:spPr>
        <p:txBody>
          <a:bodyPr/>
          <a:lstStyle/>
          <a:p>
            <a:r>
              <a:rPr lang="en-US" dirty="0"/>
              <a:t>We Are Aging | mn.gov/aging-pathways</a:t>
            </a:r>
          </a:p>
        </p:txBody>
      </p:sp>
      <p:sp>
        <p:nvSpPr>
          <p:cNvPr id="6" name="Slide Number Placeholder 5">
            <a:extLst>
              <a:ext uri="{FF2B5EF4-FFF2-40B4-BE49-F238E27FC236}">
                <a16:creationId xmlns:a16="http://schemas.microsoft.com/office/drawing/2014/main" id="{13FF9753-9996-1A7E-EA2F-78C8E4D0A583}"/>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3909017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E34F-7EFA-61FB-C06D-5F1095F768FA}"/>
              </a:ext>
            </a:extLst>
          </p:cNvPr>
          <p:cNvSpPr>
            <a:spLocks noGrp="1"/>
          </p:cNvSpPr>
          <p:nvPr>
            <p:ph type="title"/>
          </p:nvPr>
        </p:nvSpPr>
        <p:spPr>
          <a:xfrm>
            <a:off x="838200" y="-1"/>
            <a:ext cx="10515600" cy="1216025"/>
          </a:xfrm>
        </p:spPr>
        <p:txBody>
          <a:bodyPr/>
          <a:lstStyle/>
          <a:p>
            <a:r>
              <a:rPr lang="en-US" dirty="0"/>
              <a:t>Plan availability can change</a:t>
            </a:r>
          </a:p>
        </p:txBody>
      </p:sp>
      <p:sp>
        <p:nvSpPr>
          <p:cNvPr id="8" name="Content Placeholder 7">
            <a:extLst>
              <a:ext uri="{FF2B5EF4-FFF2-40B4-BE49-F238E27FC236}">
                <a16:creationId xmlns:a16="http://schemas.microsoft.com/office/drawing/2014/main" id="{C49CA3B7-0236-F559-745E-6B47B643854E}"/>
              </a:ext>
            </a:extLst>
          </p:cNvPr>
          <p:cNvSpPr>
            <a:spLocks noGrp="1"/>
          </p:cNvSpPr>
          <p:nvPr>
            <p:ph idx="1"/>
          </p:nvPr>
        </p:nvSpPr>
        <p:spPr>
          <a:xfrm>
            <a:off x="838200" y="1594624"/>
            <a:ext cx="10515600" cy="4582339"/>
          </a:xfrm>
        </p:spPr>
        <p:txBody>
          <a:bodyPr/>
          <a:lstStyle/>
          <a:p>
            <a:pPr lvl="0"/>
            <a:r>
              <a:rPr lang="en-US" dirty="0"/>
              <a:t>Insurance companies may stop offering certain plans.</a:t>
            </a:r>
          </a:p>
          <a:p>
            <a:pPr lvl="0"/>
            <a:r>
              <a:rPr lang="en-US" dirty="0"/>
              <a:t>New this year — Insurance companies may limit, or cap, the number of people who can enroll in a specific plan.</a:t>
            </a:r>
          </a:p>
          <a:p>
            <a:pPr lvl="0"/>
            <a:r>
              <a:rPr lang="en-US" dirty="0"/>
              <a:t>Plans may leave the entire state or specific counties while continuing to be offered in others.</a:t>
            </a:r>
          </a:p>
          <a:p>
            <a:pPr lvl="1"/>
            <a:r>
              <a:rPr lang="en-US" dirty="0"/>
              <a:t>People may need to choose a new plan if their current plan ends or no longer serves their county.</a:t>
            </a:r>
          </a:p>
          <a:p>
            <a:pPr lvl="0"/>
            <a:r>
              <a:rPr lang="en-US" dirty="0"/>
              <a:t>Plans may enter new counties or offer different products.</a:t>
            </a:r>
          </a:p>
        </p:txBody>
      </p:sp>
      <p:sp>
        <p:nvSpPr>
          <p:cNvPr id="4" name="Date Placeholder 3">
            <a:extLst>
              <a:ext uri="{FF2B5EF4-FFF2-40B4-BE49-F238E27FC236}">
                <a16:creationId xmlns:a16="http://schemas.microsoft.com/office/drawing/2014/main" id="{5FE8FD15-71A0-15AB-42D4-345E5E6D3740}"/>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4CFB44BB-C89D-58BA-43BB-B3C8421596F4}"/>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11E8BA11-4DB5-FD4B-C743-325408FBE774}"/>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5</a:t>
            </a:fld>
            <a:endParaRPr lang="en-US" dirty="0"/>
          </a:p>
        </p:txBody>
      </p:sp>
    </p:spTree>
    <p:extLst>
      <p:ext uri="{BB962C8B-B14F-4D97-AF65-F5344CB8AC3E}">
        <p14:creationId xmlns:p14="http://schemas.microsoft.com/office/powerpoint/2010/main" val="1834543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8391-CFF5-94ED-00B9-C234E5C0D6D8}"/>
              </a:ext>
            </a:extLst>
          </p:cNvPr>
          <p:cNvSpPr>
            <a:spLocks noGrp="1"/>
          </p:cNvSpPr>
          <p:nvPr>
            <p:ph type="title"/>
          </p:nvPr>
        </p:nvSpPr>
        <p:spPr>
          <a:xfrm>
            <a:off x="838200" y="-1"/>
            <a:ext cx="10515600" cy="1216025"/>
          </a:xfrm>
        </p:spPr>
        <p:txBody>
          <a:bodyPr/>
          <a:lstStyle/>
          <a:p>
            <a:r>
              <a:rPr lang="en-US" dirty="0"/>
              <a:t>Medicare rules and enrollment options can change</a:t>
            </a:r>
          </a:p>
        </p:txBody>
      </p:sp>
      <p:sp>
        <p:nvSpPr>
          <p:cNvPr id="8" name="Content Placeholder 7">
            <a:extLst>
              <a:ext uri="{FF2B5EF4-FFF2-40B4-BE49-F238E27FC236}">
                <a16:creationId xmlns:a16="http://schemas.microsoft.com/office/drawing/2014/main" id="{569242C5-B595-2635-4B8B-AAE40391702A}"/>
              </a:ext>
            </a:extLst>
          </p:cNvPr>
          <p:cNvSpPr>
            <a:spLocks noGrp="1"/>
          </p:cNvSpPr>
          <p:nvPr>
            <p:ph idx="1"/>
          </p:nvPr>
        </p:nvSpPr>
        <p:spPr>
          <a:xfrm>
            <a:off x="838200" y="1594624"/>
            <a:ext cx="10515600" cy="4582339"/>
          </a:xfrm>
        </p:spPr>
        <p:txBody>
          <a:bodyPr/>
          <a:lstStyle/>
          <a:p>
            <a:pPr lvl="0"/>
            <a:r>
              <a:rPr lang="en-US" dirty="0"/>
              <a:t>Federal Medicare rules, cost limits and enrollment options may change.</a:t>
            </a:r>
          </a:p>
          <a:p>
            <a:pPr lvl="0"/>
            <a:r>
              <a:rPr lang="en-US" dirty="0"/>
              <a:t>There are programs to help people with limited income and resources, and these programs can have changes to eligibility requirements.</a:t>
            </a:r>
          </a:p>
          <a:p>
            <a:pPr lvl="0"/>
            <a:r>
              <a:rPr lang="en-US" dirty="0"/>
              <a:t>Special enrollment periods may become available to people who meet certain conditions.</a:t>
            </a:r>
          </a:p>
          <a:p>
            <a:pPr lvl="0"/>
            <a:r>
              <a:rPr lang="en-US" dirty="0"/>
              <a:t>Minnesota law may change the circumstances in which people can enroll in or switch Medigap policies.</a:t>
            </a:r>
          </a:p>
        </p:txBody>
      </p:sp>
      <p:sp>
        <p:nvSpPr>
          <p:cNvPr id="4" name="Date Placeholder 3">
            <a:extLst>
              <a:ext uri="{FF2B5EF4-FFF2-40B4-BE49-F238E27FC236}">
                <a16:creationId xmlns:a16="http://schemas.microsoft.com/office/drawing/2014/main" id="{95994149-2D16-DCBB-D169-C1DB9066F119}"/>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EBEB160C-DF29-2E3E-AA57-99B93B57E92D}"/>
              </a:ext>
            </a:extLst>
          </p:cNvPr>
          <p:cNvSpPr>
            <a:spLocks noGrp="1"/>
          </p:cNvSpPr>
          <p:nvPr>
            <p:ph type="ftr" sz="quarter" idx="3"/>
          </p:nvPr>
        </p:nvSpPr>
        <p:spPr>
          <a:xfrm>
            <a:off x="3302177" y="6356349"/>
            <a:ext cx="5587647" cy="365125"/>
          </a:xfrm>
        </p:spPr>
        <p:txBody>
          <a:bodyPr/>
          <a:lstStyle/>
          <a:p>
            <a:r>
              <a:rPr lang="en-US" dirty="0"/>
              <a:t>We Are Aging | mn.gov/aging-pathways</a:t>
            </a:r>
          </a:p>
        </p:txBody>
      </p:sp>
      <p:sp>
        <p:nvSpPr>
          <p:cNvPr id="6" name="Slide Number Placeholder 5">
            <a:extLst>
              <a:ext uri="{FF2B5EF4-FFF2-40B4-BE49-F238E27FC236}">
                <a16:creationId xmlns:a16="http://schemas.microsoft.com/office/drawing/2014/main" id="{05B477CC-F4EA-E852-5FD4-F268904C4F7F}"/>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6</a:t>
            </a:fld>
            <a:endParaRPr lang="en-US" dirty="0"/>
          </a:p>
        </p:txBody>
      </p:sp>
    </p:spTree>
    <p:extLst>
      <p:ext uri="{BB962C8B-B14F-4D97-AF65-F5344CB8AC3E}">
        <p14:creationId xmlns:p14="http://schemas.microsoft.com/office/powerpoint/2010/main" val="661696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84FA-8F0A-B686-F25D-A820C4904E31}"/>
              </a:ext>
            </a:extLst>
          </p:cNvPr>
          <p:cNvSpPr>
            <a:spLocks noGrp="1"/>
          </p:cNvSpPr>
          <p:nvPr>
            <p:ph type="title"/>
          </p:nvPr>
        </p:nvSpPr>
        <p:spPr/>
        <p:txBody>
          <a:bodyPr/>
          <a:lstStyle/>
          <a:p>
            <a:r>
              <a:rPr lang="en-US" dirty="0"/>
              <a:t>Nationwide Medicare changes for 2027</a:t>
            </a:r>
          </a:p>
        </p:txBody>
      </p:sp>
      <p:sp>
        <p:nvSpPr>
          <p:cNvPr id="3" name="Content Placeholder 2">
            <a:extLst>
              <a:ext uri="{FF2B5EF4-FFF2-40B4-BE49-F238E27FC236}">
                <a16:creationId xmlns:a16="http://schemas.microsoft.com/office/drawing/2014/main" id="{D149CC8A-6838-1B23-9C48-D80C78724A76}"/>
              </a:ext>
            </a:extLst>
          </p:cNvPr>
          <p:cNvSpPr>
            <a:spLocks noGrp="1"/>
          </p:cNvSpPr>
          <p:nvPr>
            <p:ph sz="quarter" idx="10"/>
          </p:nvPr>
        </p:nvSpPr>
        <p:spPr/>
        <p:txBody>
          <a:bodyPr/>
          <a:lstStyle/>
          <a:p>
            <a:r>
              <a:rPr lang="en-US" dirty="0"/>
              <a:t>Updates to Medicare Plan Finder</a:t>
            </a:r>
          </a:p>
          <a:p>
            <a:r>
              <a:rPr lang="en-US" dirty="0"/>
              <a:t>Expanded Medicare coverage</a:t>
            </a:r>
          </a:p>
          <a:p>
            <a:r>
              <a:rPr lang="en-US" dirty="0"/>
              <a:t>Updated premiums, deductibles, copays and maximum out-of-pocket costs</a:t>
            </a:r>
          </a:p>
          <a:p>
            <a:r>
              <a:rPr lang="en-US" dirty="0"/>
              <a:t>Income and asset eligibility amounts for Medicare Savings Programs and Extra Help for Part D</a:t>
            </a:r>
          </a:p>
        </p:txBody>
      </p:sp>
      <p:sp>
        <p:nvSpPr>
          <p:cNvPr id="4" name="Date Placeholder 3">
            <a:extLst>
              <a:ext uri="{FF2B5EF4-FFF2-40B4-BE49-F238E27FC236}">
                <a16:creationId xmlns:a16="http://schemas.microsoft.com/office/drawing/2014/main" id="{7694EA53-EEF2-B294-5067-96ABBC03C14D}"/>
              </a:ext>
            </a:extLst>
          </p:cNvPr>
          <p:cNvSpPr>
            <a:spLocks noGrp="1"/>
          </p:cNvSpPr>
          <p:nvPr>
            <p:ph type="dt" sz="half" idx="11"/>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FC561B73-D008-5641-D12A-136C418DEF9D}"/>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EFB77A2E-117D-CA10-2BC9-49B28443080C}"/>
              </a:ext>
            </a:extLst>
          </p:cNvPr>
          <p:cNvSpPr>
            <a:spLocks noGrp="1"/>
          </p:cNvSpPr>
          <p:nvPr>
            <p:ph type="sldNum" sz="quarter" idx="12"/>
          </p:nvPr>
        </p:nvSpPr>
        <p:spPr/>
        <p:txBody>
          <a:bodyPr/>
          <a:lstStyle/>
          <a:p>
            <a:fld id="{48F63A3B-78C7-47BE-AE5E-E10140E04643}" type="slidenum">
              <a:rPr lang="en-US" smtClean="0"/>
              <a:pPr/>
              <a:t>7</a:t>
            </a:fld>
            <a:endParaRPr lang="en-US" dirty="0"/>
          </a:p>
        </p:txBody>
      </p:sp>
    </p:spTree>
    <p:extLst>
      <p:ext uri="{BB962C8B-B14F-4D97-AF65-F5344CB8AC3E}">
        <p14:creationId xmlns:p14="http://schemas.microsoft.com/office/powerpoint/2010/main" val="2610000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56736-C839-0BBB-62C9-6BE75AB8A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4FF55-F631-2AFE-3609-67C7EB6EF8CF}"/>
              </a:ext>
            </a:extLst>
          </p:cNvPr>
          <p:cNvSpPr>
            <a:spLocks noGrp="1"/>
          </p:cNvSpPr>
          <p:nvPr>
            <p:ph type="title"/>
          </p:nvPr>
        </p:nvSpPr>
        <p:spPr>
          <a:xfrm>
            <a:off x="838200" y="-1"/>
            <a:ext cx="10515600" cy="1216025"/>
          </a:xfrm>
        </p:spPr>
        <p:txBody>
          <a:bodyPr/>
          <a:lstStyle/>
          <a:p>
            <a:r>
              <a:rPr lang="en-US" dirty="0"/>
              <a:t>Medicare Plan Finder updates</a:t>
            </a:r>
          </a:p>
        </p:txBody>
      </p:sp>
      <p:sp>
        <p:nvSpPr>
          <p:cNvPr id="8" name="Content Placeholder 7">
            <a:extLst>
              <a:ext uri="{FF2B5EF4-FFF2-40B4-BE49-F238E27FC236}">
                <a16:creationId xmlns:a16="http://schemas.microsoft.com/office/drawing/2014/main" id="{7015C7A2-742F-C37C-F3A8-4358CC3EFB08}"/>
              </a:ext>
            </a:extLst>
          </p:cNvPr>
          <p:cNvSpPr>
            <a:spLocks noGrp="1"/>
          </p:cNvSpPr>
          <p:nvPr>
            <p:ph idx="1"/>
          </p:nvPr>
        </p:nvSpPr>
        <p:spPr>
          <a:xfrm>
            <a:off x="838200" y="1594624"/>
            <a:ext cx="10515600" cy="4582339"/>
          </a:xfrm>
        </p:spPr>
        <p:txBody>
          <a:bodyPr>
            <a:normAutofit/>
          </a:bodyPr>
          <a:lstStyle/>
          <a:p>
            <a:r>
              <a:rPr lang="en-US" dirty="0"/>
              <a:t>Medicare added more secure options for you to log into your Medicare.gov account including, ID.me, CLEARme.com and Login.gov. They made these changes to help prevent fraud and keep your health information secure.</a:t>
            </a:r>
          </a:p>
          <a:p>
            <a:pPr lvl="0"/>
            <a:r>
              <a:rPr lang="en-US" dirty="0"/>
              <a:t>Medicare.gov was updated to make it easier for you to find more plan information in the Plan Finder, such as:</a:t>
            </a:r>
          </a:p>
          <a:p>
            <a:pPr lvl="1"/>
            <a:r>
              <a:rPr lang="en-US" dirty="0"/>
              <a:t>More in-depth details about preventive services</a:t>
            </a:r>
          </a:p>
          <a:p>
            <a:pPr lvl="1"/>
            <a:r>
              <a:rPr lang="en-US" dirty="0"/>
              <a:t>Direct links to plan documents on insurance company websites, such as formularies and </a:t>
            </a:r>
            <a:r>
              <a:rPr lang="en-US" i="1" dirty="0"/>
              <a:t>Summaries of Benefits</a:t>
            </a:r>
          </a:p>
          <a:p>
            <a:pPr lvl="1"/>
            <a:r>
              <a:rPr lang="en-US" dirty="0"/>
              <a:t>Clear, prominent alerts about changes impacting your current plans in 2027</a:t>
            </a:r>
          </a:p>
        </p:txBody>
      </p:sp>
      <p:sp>
        <p:nvSpPr>
          <p:cNvPr id="4" name="Date Placeholder 3">
            <a:extLst>
              <a:ext uri="{FF2B5EF4-FFF2-40B4-BE49-F238E27FC236}">
                <a16:creationId xmlns:a16="http://schemas.microsoft.com/office/drawing/2014/main" id="{5D43832E-9615-7F86-F0E3-E62B525DDA1C}"/>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0BF1ED74-E556-9292-00F2-861EEE0749D3}"/>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185B2AAA-E6A7-8F43-AB4D-0F2D4339F4C9}"/>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730449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3F617-21F6-5FCB-8291-A87C9E5F5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50342-3406-AE3E-B0CB-D223966BF155}"/>
              </a:ext>
            </a:extLst>
          </p:cNvPr>
          <p:cNvSpPr>
            <a:spLocks noGrp="1"/>
          </p:cNvSpPr>
          <p:nvPr>
            <p:ph type="title"/>
          </p:nvPr>
        </p:nvSpPr>
        <p:spPr>
          <a:xfrm>
            <a:off x="838200" y="-1"/>
            <a:ext cx="10515600" cy="1216025"/>
          </a:xfrm>
        </p:spPr>
        <p:txBody>
          <a:bodyPr/>
          <a:lstStyle/>
          <a:p>
            <a:r>
              <a:rPr lang="en-US" dirty="0"/>
              <a:t>Expanded Medicare coverage</a:t>
            </a:r>
          </a:p>
        </p:txBody>
      </p:sp>
      <p:sp>
        <p:nvSpPr>
          <p:cNvPr id="8" name="Content Placeholder 7">
            <a:extLst>
              <a:ext uri="{FF2B5EF4-FFF2-40B4-BE49-F238E27FC236}">
                <a16:creationId xmlns:a16="http://schemas.microsoft.com/office/drawing/2014/main" id="{4D05800F-2B73-9E0E-4E7E-87577C1987C7}"/>
              </a:ext>
            </a:extLst>
          </p:cNvPr>
          <p:cNvSpPr>
            <a:spLocks noGrp="1"/>
          </p:cNvSpPr>
          <p:nvPr>
            <p:ph idx="1"/>
          </p:nvPr>
        </p:nvSpPr>
        <p:spPr>
          <a:xfrm>
            <a:off x="838200" y="1594624"/>
            <a:ext cx="10515600" cy="4582339"/>
          </a:xfrm>
        </p:spPr>
        <p:txBody>
          <a:bodyPr>
            <a:normAutofit/>
          </a:bodyPr>
          <a:lstStyle/>
          <a:p>
            <a:pPr lvl="0"/>
            <a:r>
              <a:rPr lang="en-US" dirty="0"/>
              <a:t>Medicare now provides more access to certain GLP-1 drugs with the Medicare GLP-1 Bridge program. These drugs help people lose weight and improve their health.</a:t>
            </a:r>
          </a:p>
          <a:p>
            <a:pPr lvl="0"/>
            <a:r>
              <a:rPr lang="en-US" dirty="0"/>
              <a:t>Medicare now covers the Medicare Diabetes Prevention Program.</a:t>
            </a:r>
          </a:p>
          <a:p>
            <a:r>
              <a:rPr lang="en-US" dirty="0">
                <a:hlinkClick r:id="rId3">
                  <a:extLst>
                    <a:ext uri="{A12FA001-AC4F-418D-AE19-62706E023703}">
                      <ahyp:hlinkClr xmlns:ahyp="http://schemas.microsoft.com/office/drawing/2018/hyperlinkcolor" val="tx"/>
                    </a:ext>
                  </a:extLst>
                </a:hlinkClick>
              </a:rPr>
              <a:t>Medicare offers ACCESS</a:t>
            </a:r>
            <a:r>
              <a:rPr lang="en-US" dirty="0"/>
              <a:t>, a way to get care that supports people with Original Medicare who have one or more chronic health conditions.  </a:t>
            </a:r>
          </a:p>
          <a:p>
            <a:r>
              <a:rPr lang="en-US" dirty="0"/>
              <a:t>In 2027 you can get telehealth services at any location in the U.S.</a:t>
            </a:r>
          </a:p>
        </p:txBody>
      </p:sp>
      <p:sp>
        <p:nvSpPr>
          <p:cNvPr id="4" name="Date Placeholder 3">
            <a:extLst>
              <a:ext uri="{FF2B5EF4-FFF2-40B4-BE49-F238E27FC236}">
                <a16:creationId xmlns:a16="http://schemas.microsoft.com/office/drawing/2014/main" id="{0B816BA2-E48C-9874-269F-8F8A18B1CCED}"/>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D13F9A0A-4B73-347F-139A-66981779F3C9}"/>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1E4143C4-690D-A906-1F01-D5AAAD41228A}"/>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9</a:t>
            </a:fld>
            <a:endParaRPr lang="en-US" dirty="0"/>
          </a:p>
        </p:txBody>
      </p:sp>
    </p:spTree>
    <p:extLst>
      <p:ext uri="{BB962C8B-B14F-4D97-AF65-F5344CB8AC3E}">
        <p14:creationId xmlns:p14="http://schemas.microsoft.com/office/powerpoint/2010/main" val="4072175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8229-2D03-BCDD-B475-38D585AD07DF}"/>
              </a:ext>
            </a:extLst>
          </p:cNvPr>
          <p:cNvSpPr>
            <a:spLocks noGrp="1"/>
          </p:cNvSpPr>
          <p:nvPr>
            <p:ph type="title"/>
          </p:nvPr>
        </p:nvSpPr>
        <p:spPr/>
        <p:txBody>
          <a:bodyPr/>
          <a:lstStyle/>
          <a:p>
            <a:r>
              <a:rPr lang="en-US"/>
              <a:t>Expanded Medicare coverage (cont.)</a:t>
            </a:r>
            <a:endParaRPr lang="en-US" dirty="0"/>
          </a:p>
        </p:txBody>
      </p:sp>
      <p:sp>
        <p:nvSpPr>
          <p:cNvPr id="3" name="Content Placeholder 2">
            <a:extLst>
              <a:ext uri="{FF2B5EF4-FFF2-40B4-BE49-F238E27FC236}">
                <a16:creationId xmlns:a16="http://schemas.microsoft.com/office/drawing/2014/main" id="{151100A8-DD60-2734-1CCA-752DA7B1B656}"/>
              </a:ext>
            </a:extLst>
          </p:cNvPr>
          <p:cNvSpPr>
            <a:spLocks noGrp="1"/>
          </p:cNvSpPr>
          <p:nvPr>
            <p:ph idx="1"/>
          </p:nvPr>
        </p:nvSpPr>
        <p:spPr/>
        <p:txBody>
          <a:bodyPr>
            <a:normAutofit/>
          </a:bodyPr>
          <a:lstStyle/>
          <a:p>
            <a:r>
              <a:rPr lang="en-US" dirty="0"/>
              <a:t>Medicare is negotiating with participating drug companies over the price of certain expensive brand-name Part B and Part D drugs that don’t have competition. </a:t>
            </a:r>
          </a:p>
          <a:p>
            <a:pPr lvl="1"/>
            <a:r>
              <a:rPr lang="en-US" dirty="0"/>
              <a:t>Prices for the first 10 Part D drugs that Medicare negotiated became available in 2026.</a:t>
            </a:r>
          </a:p>
          <a:p>
            <a:pPr lvl="1"/>
            <a:r>
              <a:rPr lang="en-US" dirty="0"/>
              <a:t>The lower price for the next 15 drugs will take effect on January 1, 2027. </a:t>
            </a:r>
          </a:p>
          <a:p>
            <a:r>
              <a:rPr lang="en-US" dirty="0"/>
              <a:t>Some companies will limit the number of people who can enroll in certain Medicare Advantage plans, also called enrollment capacity limits or caps.</a:t>
            </a:r>
            <a:r>
              <a:rPr lang="en-US" b="1" dirty="0"/>
              <a:t> </a:t>
            </a:r>
          </a:p>
          <a:p>
            <a:pPr lvl="1"/>
            <a:r>
              <a:rPr lang="en-US" dirty="0"/>
              <a:t>Once a plan reaches its government-approved limit, it will close to new enrollments. </a:t>
            </a:r>
          </a:p>
        </p:txBody>
      </p:sp>
      <p:sp>
        <p:nvSpPr>
          <p:cNvPr id="4" name="Date Placeholder 3">
            <a:extLst>
              <a:ext uri="{FF2B5EF4-FFF2-40B4-BE49-F238E27FC236}">
                <a16:creationId xmlns:a16="http://schemas.microsoft.com/office/drawing/2014/main" id="{56984A8C-E283-B1C2-7F77-20551AAAFDB0}"/>
              </a:ext>
            </a:extLst>
          </p:cNvPr>
          <p:cNvSpPr>
            <a:spLocks noGrp="1"/>
          </p:cNvSpPr>
          <p:nvPr>
            <p:ph type="dt" sz="half" idx="10"/>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E9E6A764-720D-A753-3C3A-FDC278DC376D}"/>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C92DE71D-62A3-97BC-CC4D-44E7D8BDE392}"/>
              </a:ext>
            </a:extLst>
          </p:cNvPr>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797927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C669B-2DCD-4E3A-9433-5045354C7522}"/>
              </a:ext>
            </a:extLst>
          </p:cNvPr>
          <p:cNvSpPr>
            <a:spLocks noGrp="1"/>
          </p:cNvSpPr>
          <p:nvPr>
            <p:ph type="title"/>
          </p:nvPr>
        </p:nvSpPr>
        <p:spPr>
          <a:xfrm>
            <a:off x="838200" y="-1"/>
            <a:ext cx="10515600" cy="1216025"/>
          </a:xfrm>
        </p:spPr>
        <p:txBody>
          <a:bodyPr/>
          <a:lstStyle/>
          <a:p>
            <a:r>
              <a:rPr lang="en-US" dirty="0"/>
              <a:t>2026 Income-related Adjustment Amounts (IRMAA)</a:t>
            </a:r>
          </a:p>
        </p:txBody>
      </p:sp>
      <p:graphicFrame>
        <p:nvGraphicFramePr>
          <p:cNvPr id="8" name="Content Placeholder 3" descr="Income Related Adjustment Amounts (IRMAA). Box that contains the income amounts and 2019 additional premium amounts that must be paid for Part B and Part D">
            <a:extLst>
              <a:ext uri="{FF2B5EF4-FFF2-40B4-BE49-F238E27FC236}">
                <a16:creationId xmlns:a16="http://schemas.microsoft.com/office/drawing/2014/main" id="{D629947E-888B-4DED-9259-5825C3B62D0D}"/>
              </a:ext>
            </a:extLst>
          </p:cNvPr>
          <p:cNvGraphicFramePr>
            <a:graphicFrameLocks noGrp="1"/>
          </p:cNvGraphicFramePr>
          <p:nvPr>
            <p:ph idx="1"/>
            <p:extLst>
              <p:ext uri="{D42A27DB-BD31-4B8C-83A1-F6EECF244321}">
                <p14:modId xmlns:p14="http://schemas.microsoft.com/office/powerpoint/2010/main" val="83326724"/>
              </p:ext>
            </p:extLst>
          </p:nvPr>
        </p:nvGraphicFramePr>
        <p:xfrm>
          <a:off x="838200" y="1593850"/>
          <a:ext cx="10515097" cy="4876906"/>
        </p:xfrm>
        <a:graphic>
          <a:graphicData uri="http://schemas.openxmlformats.org/drawingml/2006/table">
            <a:tbl>
              <a:tblPr firstRow="1" firstCol="1" bandRow="1">
                <a:tableStyleId>{793D81CF-94F2-401A-BA57-92F5A7B2D0C5}</a:tableStyleId>
              </a:tblPr>
              <a:tblGrid>
                <a:gridCol w="3575036">
                  <a:extLst>
                    <a:ext uri="{9D8B030D-6E8A-4147-A177-3AD203B41FA5}">
                      <a16:colId xmlns:a16="http://schemas.microsoft.com/office/drawing/2014/main" val="20001"/>
                    </a:ext>
                  </a:extLst>
                </a:gridCol>
                <a:gridCol w="3472961">
                  <a:extLst>
                    <a:ext uri="{9D8B030D-6E8A-4147-A177-3AD203B41FA5}">
                      <a16:colId xmlns:a16="http://schemas.microsoft.com/office/drawing/2014/main" val="20002"/>
                    </a:ext>
                  </a:extLst>
                </a:gridCol>
                <a:gridCol w="1556239">
                  <a:extLst>
                    <a:ext uri="{9D8B030D-6E8A-4147-A177-3AD203B41FA5}">
                      <a16:colId xmlns:a16="http://schemas.microsoft.com/office/drawing/2014/main" val="233660119"/>
                    </a:ext>
                  </a:extLst>
                </a:gridCol>
                <a:gridCol w="1910861">
                  <a:extLst>
                    <a:ext uri="{9D8B030D-6E8A-4147-A177-3AD203B41FA5}">
                      <a16:colId xmlns:a16="http://schemas.microsoft.com/office/drawing/2014/main" val="1890047118"/>
                    </a:ext>
                  </a:extLst>
                </a:gridCol>
              </a:tblGrid>
              <a:tr h="914506">
                <a:tc>
                  <a:txBody>
                    <a:bodyPr/>
                    <a:lstStyle/>
                    <a:p>
                      <a:pPr marL="0" marR="0" algn="ctr">
                        <a:spcBef>
                          <a:spcPts val="360"/>
                        </a:spcBef>
                        <a:spcAft>
                          <a:spcPts val="0"/>
                        </a:spcAft>
                      </a:pPr>
                      <a:r>
                        <a:rPr lang="en-US" sz="2200" dirty="0">
                          <a:solidFill>
                            <a:schemeClr val="bg1"/>
                          </a:solidFill>
                          <a:effectLst/>
                        </a:rPr>
                        <a:t>Single tax filing status 2024 income</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7483" marR="67483" marT="0" marB="0" anchor="ctr">
                    <a:lnR w="12700" cap="flat" cmpd="sng" algn="ctr">
                      <a:solidFill>
                        <a:schemeClr val="bg1"/>
                      </a:solidFill>
                      <a:prstDash val="solid"/>
                      <a:round/>
                      <a:headEnd type="none" w="med" len="med"/>
                      <a:tailEnd type="none" w="med" len="med"/>
                    </a:lnR>
                  </a:tcPr>
                </a:tc>
                <a:tc>
                  <a:txBody>
                    <a:bodyPr/>
                    <a:lstStyle/>
                    <a:p>
                      <a:pPr marL="0" marR="0" algn="ctr">
                        <a:spcBef>
                          <a:spcPts val="360"/>
                        </a:spcBef>
                        <a:spcAft>
                          <a:spcPts val="0"/>
                        </a:spcAft>
                      </a:pPr>
                      <a:r>
                        <a:rPr lang="en-US" sz="2200" dirty="0">
                          <a:solidFill>
                            <a:schemeClr val="bg1"/>
                          </a:solidFill>
                          <a:effectLst/>
                        </a:rPr>
                        <a:t>Joint tax filing status</a:t>
                      </a:r>
                    </a:p>
                    <a:p>
                      <a:pPr marL="0" marR="0" algn="ctr">
                        <a:spcBef>
                          <a:spcPts val="360"/>
                        </a:spcBef>
                        <a:spcAft>
                          <a:spcPts val="0"/>
                        </a:spcAft>
                      </a:pPr>
                      <a:r>
                        <a:rPr lang="en-US" sz="2200" dirty="0">
                          <a:solidFill>
                            <a:schemeClr val="bg1"/>
                          </a:solidFill>
                          <a:effectLst/>
                        </a:rPr>
                        <a:t>2024 income</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7483" marR="674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360"/>
                        </a:spcBef>
                        <a:spcAft>
                          <a:spcPts val="0"/>
                        </a:spcAft>
                        <a:buClrTx/>
                        <a:buSzTx/>
                        <a:buFontTx/>
                        <a:buNone/>
                        <a:tabLst/>
                        <a:defRPr/>
                      </a:pPr>
                      <a:r>
                        <a:rPr lang="en-US" sz="2200" dirty="0">
                          <a:solidFill>
                            <a:schemeClr val="bg1"/>
                          </a:solidFill>
                          <a:effectLst/>
                        </a:rPr>
                        <a:t>2026 Part B premium</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7483" marR="674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360"/>
                        </a:spcBef>
                        <a:spcAft>
                          <a:spcPts val="0"/>
                        </a:spcAft>
                        <a:buClrTx/>
                        <a:buSzTx/>
                        <a:buFontTx/>
                        <a:buNone/>
                        <a:tabLst/>
                        <a:defRPr/>
                      </a:pPr>
                      <a:r>
                        <a:rPr lang="en-US" sz="2200" dirty="0">
                          <a:solidFill>
                            <a:schemeClr val="bg1"/>
                          </a:solidFill>
                          <a:effectLst/>
                        </a:rPr>
                        <a:t>2026 Part D premium</a:t>
                      </a:r>
                      <a:endParaRPr lang="en-US" sz="2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7483" marR="67483"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360680">
                <a:tc>
                  <a:txBody>
                    <a:bodyPr/>
                    <a:lstStyle/>
                    <a:p>
                      <a:pPr marL="0" marR="0" algn="l">
                        <a:spcBef>
                          <a:spcPts val="360"/>
                        </a:spcBef>
                        <a:spcAft>
                          <a:spcPts val="0"/>
                        </a:spcAft>
                      </a:pPr>
                      <a:r>
                        <a:rPr lang="en-US" sz="2000" b="0" spc="-10" dirty="0">
                          <a:solidFill>
                            <a:schemeClr val="bg2">
                              <a:lumMod val="10000"/>
                            </a:schemeClr>
                          </a:solidFill>
                          <a:effectLst/>
                        </a:rPr>
                        <a:t>Equal to or less than $109,000</a:t>
                      </a:r>
                      <a:endParaRPr lang="en-US" sz="2000" b="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Equal to or less than $218,000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r">
                        <a:spcBef>
                          <a:spcPts val="360"/>
                        </a:spcBef>
                        <a:spcAft>
                          <a:spcPts val="0"/>
                        </a:spcAft>
                      </a:pPr>
                      <a:r>
                        <a:rPr lang="en-US" sz="2000" dirty="0">
                          <a:solidFill>
                            <a:schemeClr val="bg2">
                              <a:lumMod val="10000"/>
                            </a:schemeClr>
                          </a:solidFill>
                          <a:effectLst/>
                        </a:rPr>
                        <a:t>$202.90 </a:t>
                      </a:r>
                    </a:p>
                    <a:p>
                      <a:pPr marL="0" marR="0" algn="r">
                        <a:spcBef>
                          <a:spcPts val="360"/>
                        </a:spcBef>
                        <a:spcAft>
                          <a:spcPts val="0"/>
                        </a:spcAft>
                      </a:pPr>
                      <a:r>
                        <a:rPr lang="en-US" sz="2000" dirty="0">
                          <a:solidFill>
                            <a:schemeClr val="bg2">
                              <a:lumMod val="10000"/>
                            </a:schemeClr>
                          </a:solidFill>
                          <a:effectLst/>
                        </a:rPr>
                        <a:t>(Standard)</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60680">
                <a:tc>
                  <a:txBody>
                    <a:bodyPr/>
                    <a:lstStyle/>
                    <a:p>
                      <a:pPr marL="0" marR="0" algn="l">
                        <a:spcBef>
                          <a:spcPts val="360"/>
                        </a:spcBef>
                        <a:spcAft>
                          <a:spcPts val="0"/>
                        </a:spcAft>
                      </a:pPr>
                      <a:r>
                        <a:rPr lang="en-US" sz="2000" b="0" spc="-10" dirty="0">
                          <a:solidFill>
                            <a:schemeClr val="bg2">
                              <a:lumMod val="10000"/>
                            </a:schemeClr>
                          </a:solidFill>
                          <a:effectLst/>
                        </a:rPr>
                        <a:t>$109,001-$137,000</a:t>
                      </a:r>
                      <a:endParaRPr lang="en-US" sz="2000" b="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$218,001- $274,000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r">
                        <a:spcBef>
                          <a:spcPts val="360"/>
                        </a:spcBef>
                        <a:spcAft>
                          <a:spcPts val="0"/>
                        </a:spcAft>
                      </a:pPr>
                      <a:r>
                        <a:rPr lang="en-US" sz="2000" dirty="0">
                          <a:solidFill>
                            <a:schemeClr val="bg2">
                              <a:lumMod val="10000"/>
                            </a:schemeClr>
                          </a:solidFill>
                          <a:effectLst/>
                        </a:rPr>
                        <a:t>$284.10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p>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kern="1200" dirty="0">
                          <a:solidFill>
                            <a:schemeClr val="bg2">
                              <a:lumMod val="10000"/>
                            </a:schemeClr>
                          </a:solidFill>
                          <a:effectLst/>
                        </a:rPr>
                        <a:t>+ $14.50</a:t>
                      </a:r>
                      <a:endParaRPr lang="en-US" sz="2000" kern="12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76452191"/>
                  </a:ext>
                </a:extLst>
              </a:tr>
              <a:tr h="512939">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b="0" spc="-10" dirty="0">
                          <a:solidFill>
                            <a:schemeClr val="bg2">
                              <a:lumMod val="10000"/>
                            </a:schemeClr>
                          </a:solidFill>
                          <a:effectLst/>
                        </a:rPr>
                        <a:t>$137,001- $171,000</a:t>
                      </a:r>
                      <a:endParaRPr lang="en-US" sz="2000" b="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$274,001- $342,000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$405.80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p>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 $37.50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12939">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b="0" spc="-10" dirty="0">
                          <a:solidFill>
                            <a:schemeClr val="bg2">
                              <a:lumMod val="10000"/>
                            </a:schemeClr>
                          </a:solidFill>
                          <a:effectLst/>
                        </a:rPr>
                        <a:t>$171,001 - $205,000</a:t>
                      </a:r>
                      <a:endParaRPr lang="en-US" sz="2000" b="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$342,001 - $410,000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$527.50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p>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 $60.40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512939">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b="0" dirty="0">
                          <a:solidFill>
                            <a:schemeClr val="bg2">
                              <a:lumMod val="10000"/>
                            </a:schemeClr>
                          </a:solidFill>
                          <a:effectLst/>
                        </a:rPr>
                        <a:t>$205,001 - $499,999</a:t>
                      </a:r>
                      <a:endParaRPr lang="en-US" sz="2000" b="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$410,000 - $749,999</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$649.20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p>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 $83.30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559401">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b="0">
                          <a:solidFill>
                            <a:schemeClr val="bg2">
                              <a:lumMod val="10000"/>
                            </a:schemeClr>
                          </a:solidFill>
                          <a:effectLst/>
                        </a:rPr>
                        <a:t>Equal to or more than $500,000</a:t>
                      </a:r>
                      <a:endParaRPr lang="en-US" sz="2000" b="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US" sz="2000" spc="-10" dirty="0">
                          <a:solidFill>
                            <a:schemeClr val="bg2">
                              <a:lumMod val="10000"/>
                            </a:schemeClr>
                          </a:solidFill>
                          <a:effectLst/>
                        </a:rPr>
                        <a:t>Equal to or more than $750,000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$689.90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Plan premium</a:t>
                      </a:r>
                    </a:p>
                    <a:p>
                      <a:pPr marL="0" marR="0" lvl="0" indent="0" algn="r" defTabSz="914400" rtl="0" eaLnBrk="1" fontAlgn="auto" latinLnBrk="0" hangingPunct="1">
                        <a:lnSpc>
                          <a:spcPct val="100000"/>
                        </a:lnSpc>
                        <a:spcBef>
                          <a:spcPts val="360"/>
                        </a:spcBef>
                        <a:spcAft>
                          <a:spcPts val="0"/>
                        </a:spcAft>
                        <a:buClrTx/>
                        <a:buSzTx/>
                        <a:buFontTx/>
                        <a:buNone/>
                        <a:tabLst/>
                        <a:defRPr/>
                      </a:pPr>
                      <a:r>
                        <a:rPr lang="en-US" sz="2000" dirty="0">
                          <a:solidFill>
                            <a:schemeClr val="bg2">
                              <a:lumMod val="10000"/>
                            </a:schemeClr>
                          </a:solidFill>
                          <a:effectLst/>
                        </a:rPr>
                        <a:t>+ $91.00</a:t>
                      </a:r>
                      <a:endParaRPr lang="en-US" sz="2000" dirty="0">
                        <a:solidFill>
                          <a:schemeClr val="bg2">
                            <a:lumMod val="10000"/>
                          </a:schemeClr>
                        </a:solidFill>
                        <a:effectLst/>
                        <a:latin typeface="+mn-lt"/>
                        <a:ea typeface="Tahoma" panose="020B0604030504040204" pitchFamily="34" charset="0"/>
                        <a:cs typeface="Tahoma" panose="020B0604030504040204" pitchFamily="34" charset="0"/>
                      </a:endParaRPr>
                    </a:p>
                  </a:txBody>
                  <a:tcPr marL="67483" marR="67483"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bl>
          </a:graphicData>
        </a:graphic>
      </p:graphicFrame>
      <p:sp>
        <p:nvSpPr>
          <p:cNvPr id="2" name="Date Placeholder 1"/>
          <p:cNvSpPr>
            <a:spLocks noGrp="1"/>
          </p:cNvSpPr>
          <p:nvPr>
            <p:ph type="dt" sz="half" idx="10"/>
          </p:nvPr>
        </p:nvSpPr>
        <p:spPr>
          <a:xfrm>
            <a:off x="838200" y="6356350"/>
            <a:ext cx="1358590" cy="365125"/>
          </a:xfrm>
        </p:spPr>
        <p:txBody>
          <a:bodyPr/>
          <a:lstStyle/>
          <a:p>
            <a:pPr lvl="0"/>
            <a:r>
              <a:rPr lang="en-US" noProof="0"/>
              <a:t>7/2026</a:t>
            </a:r>
            <a:endParaRPr lang="en-US" noProof="0" dirty="0"/>
          </a:p>
        </p:txBody>
      </p:sp>
      <p:sp>
        <p:nvSpPr>
          <p:cNvPr id="3" name="Footer Placeholder 2">
            <a:extLst>
              <a:ext uri="{FF2B5EF4-FFF2-40B4-BE49-F238E27FC236}">
                <a16:creationId xmlns:a16="http://schemas.microsoft.com/office/drawing/2014/main" id="{256E2872-AB89-E34F-0BD1-F763538B3FEA}"/>
              </a:ext>
            </a:extLst>
          </p:cNvPr>
          <p:cNvSpPr>
            <a:spLocks noGrp="1"/>
          </p:cNvSpPr>
          <p:nvPr>
            <p:ph type="ftr" sz="quarter" idx="3"/>
          </p:nvPr>
        </p:nvSpPr>
        <p:spPr>
          <a:xfrm>
            <a:off x="3302177" y="6356349"/>
            <a:ext cx="5587647" cy="365125"/>
          </a:xfrm>
        </p:spPr>
        <p:txBody>
          <a:bodyPr/>
          <a:lstStyle/>
          <a:p>
            <a:pPr lvl="0"/>
            <a:r>
              <a:rPr lang="en-US" noProof="0" dirty="0"/>
              <a:t>We Are Aging | mn.gov/aging-pathways</a:t>
            </a:r>
          </a:p>
        </p:txBody>
      </p:sp>
      <p:sp>
        <p:nvSpPr>
          <p:cNvPr id="4" name="Slide Number Placeholder 3">
            <a:extLst>
              <a:ext uri="{FF2B5EF4-FFF2-40B4-BE49-F238E27FC236}">
                <a16:creationId xmlns:a16="http://schemas.microsoft.com/office/drawing/2014/main" id="{9184E3C2-2EC1-EA28-2833-AA4548088FD9}"/>
              </a:ext>
            </a:extLst>
          </p:cNvPr>
          <p:cNvSpPr>
            <a:spLocks noGrp="1"/>
          </p:cNvSpPr>
          <p:nvPr>
            <p:ph type="sldNum" sz="quarter" idx="12"/>
          </p:nvPr>
        </p:nvSpPr>
        <p:spPr>
          <a:xfrm>
            <a:off x="9891132" y="6356350"/>
            <a:ext cx="1462668" cy="365125"/>
          </a:xfrm>
        </p:spPr>
        <p:txBody>
          <a:bodyPr/>
          <a:lstStyle/>
          <a:p>
            <a:pPr lvl="0"/>
            <a:fld id="{48F63A3B-78C7-47BE-AE5E-E10140E04643}" type="slidenum">
              <a:rPr lang="en-US" noProof="0" smtClean="0"/>
              <a:pPr lvl="0"/>
              <a:t>11</a:t>
            </a:fld>
            <a:endParaRPr lang="en-US" noProof="0" dirty="0"/>
          </a:p>
        </p:txBody>
      </p:sp>
    </p:spTree>
    <p:extLst>
      <p:ext uri="{BB962C8B-B14F-4D97-AF65-F5344CB8AC3E}">
        <p14:creationId xmlns:p14="http://schemas.microsoft.com/office/powerpoint/2010/main" val="90368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F2CF-C50A-4590-7BCA-CA7139D848C6}"/>
              </a:ext>
            </a:extLst>
          </p:cNvPr>
          <p:cNvSpPr>
            <a:spLocks noGrp="1"/>
          </p:cNvSpPr>
          <p:nvPr>
            <p:ph type="title"/>
          </p:nvPr>
        </p:nvSpPr>
        <p:spPr>
          <a:xfrm>
            <a:off x="838200" y="-1"/>
            <a:ext cx="10515600" cy="1216025"/>
          </a:xfrm>
        </p:spPr>
        <p:txBody>
          <a:bodyPr/>
          <a:lstStyle/>
          <a:p>
            <a:r>
              <a:rPr lang="en-US" dirty="0"/>
              <a:t>Part D drug coverage changes</a:t>
            </a:r>
          </a:p>
        </p:txBody>
      </p:sp>
      <p:graphicFrame>
        <p:nvGraphicFramePr>
          <p:cNvPr id="18" name="Content Placeholder 17">
            <a:extLst>
              <a:ext uri="{FF2B5EF4-FFF2-40B4-BE49-F238E27FC236}">
                <a16:creationId xmlns:a16="http://schemas.microsoft.com/office/drawing/2014/main" id="{C104E81F-1377-6851-1856-78233F9F8402}"/>
              </a:ext>
            </a:extLst>
          </p:cNvPr>
          <p:cNvGraphicFramePr>
            <a:graphicFrameLocks noGrp="1"/>
          </p:cNvGraphicFramePr>
          <p:nvPr>
            <p:ph idx="1"/>
            <p:extLst>
              <p:ext uri="{D42A27DB-BD31-4B8C-83A1-F6EECF244321}">
                <p14:modId xmlns:p14="http://schemas.microsoft.com/office/powerpoint/2010/main" val="2342106003"/>
              </p:ext>
            </p:extLst>
          </p:nvPr>
        </p:nvGraphicFramePr>
        <p:xfrm>
          <a:off x="838200" y="1593850"/>
          <a:ext cx="10591800" cy="4724192"/>
        </p:xfrm>
        <a:graphic>
          <a:graphicData uri="http://schemas.openxmlformats.org/drawingml/2006/table">
            <a:tbl>
              <a:tblPr firstRow="1" bandRow="1">
                <a:tableStyleId>{5C22544A-7EE6-4342-B048-85BDC9FD1C3A}</a:tableStyleId>
              </a:tblPr>
              <a:tblGrid>
                <a:gridCol w="3340932">
                  <a:extLst>
                    <a:ext uri="{9D8B030D-6E8A-4147-A177-3AD203B41FA5}">
                      <a16:colId xmlns:a16="http://schemas.microsoft.com/office/drawing/2014/main" val="151646097"/>
                    </a:ext>
                  </a:extLst>
                </a:gridCol>
                <a:gridCol w="7250868">
                  <a:extLst>
                    <a:ext uri="{9D8B030D-6E8A-4147-A177-3AD203B41FA5}">
                      <a16:colId xmlns:a16="http://schemas.microsoft.com/office/drawing/2014/main" val="901682086"/>
                    </a:ext>
                  </a:extLst>
                </a:gridCol>
              </a:tblGrid>
              <a:tr h="318881">
                <a:tc>
                  <a:txBody>
                    <a:bodyPr/>
                    <a:lstStyle/>
                    <a:p>
                      <a:endParaRPr lang="en-US" dirty="0"/>
                    </a:p>
                  </a:txBody>
                  <a:tcPr>
                    <a:lnB w="12700" cap="flat" cmpd="sng" algn="ctr">
                      <a:solidFill>
                        <a:schemeClr val="bg1"/>
                      </a:solidFill>
                      <a:prstDash val="solid"/>
                      <a:round/>
                      <a:headEnd type="none" w="med" len="med"/>
                      <a:tailEnd type="none" w="med" len="med"/>
                    </a:lnB>
                    <a:solidFill>
                      <a:schemeClr val="bg1"/>
                    </a:solidFill>
                  </a:tcPr>
                </a:tc>
                <a:tc>
                  <a:txBody>
                    <a:bodyPr/>
                    <a:lstStyle/>
                    <a:p>
                      <a:pPr algn="ctr"/>
                      <a:r>
                        <a:rPr lang="en-US" dirty="0"/>
                        <a:t>2027</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0492625"/>
                  </a:ext>
                </a:extLst>
              </a:tr>
              <a:tr h="640080">
                <a:tc>
                  <a:txBody>
                    <a:bodyPr/>
                    <a:lstStyle/>
                    <a:p>
                      <a:r>
                        <a:rPr lang="en-US" b="1" dirty="0">
                          <a:solidFill>
                            <a:schemeClr val="bg1"/>
                          </a:solidFill>
                        </a:rPr>
                        <a:t>Base beneficiary national premium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$41.33 (6% increase which is the maximum allowed by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2962821"/>
                  </a:ext>
                </a:extLst>
              </a:tr>
              <a:tr h="594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Maximum out-of-pocket costs (MOOP)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$2,400 ($2,100 in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30631396"/>
                  </a:ext>
                </a:extLst>
              </a:tr>
              <a:tr h="370840">
                <a:tc>
                  <a:txBody>
                    <a:bodyPr/>
                    <a:lstStyle/>
                    <a:p>
                      <a:r>
                        <a:rPr lang="en-US" b="1" dirty="0">
                          <a:solidFill>
                            <a:schemeClr val="bg1"/>
                          </a:solidFill>
                        </a:rPr>
                        <a:t>Deductible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$700 ($615 in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9810881"/>
                  </a:ext>
                </a:extLst>
              </a:tr>
              <a:tr h="970072">
                <a:tc>
                  <a:txBody>
                    <a:bodyPr/>
                    <a:lstStyle/>
                    <a:p>
                      <a:r>
                        <a:rPr lang="en-US" b="1" dirty="0">
                          <a:solidFill>
                            <a:schemeClr val="bg1"/>
                          </a:solidFill>
                        </a:rPr>
                        <a:t>Minnesota base premium benchmark amount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$24.60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3255339"/>
                  </a:ext>
                </a:extLst>
              </a:tr>
              <a:tr h="370840">
                <a:tc>
                  <a:txBody>
                    <a:bodyPr/>
                    <a:lstStyle/>
                    <a:p>
                      <a:r>
                        <a:rPr lang="en-US" b="1" dirty="0">
                          <a:solidFill>
                            <a:schemeClr val="bg1"/>
                          </a:solidFill>
                        </a:rPr>
                        <a:t>Co-pay amounts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b="1" dirty="0"/>
                        <a:t>Up to 100% of FPL</a:t>
                      </a:r>
                    </a:p>
                    <a:p>
                      <a:r>
                        <a:rPr lang="en-US" dirty="0"/>
                        <a:t>Generic: $1.65</a:t>
                      </a:r>
                    </a:p>
                    <a:p>
                      <a:r>
                        <a:rPr lang="en-US" dirty="0"/>
                        <a:t>Brand name: $5.00</a:t>
                      </a:r>
                    </a:p>
                    <a:p>
                      <a:r>
                        <a:rPr lang="en-US" b="1" dirty="0"/>
                        <a:t>100% - 150% of FPL</a:t>
                      </a:r>
                    </a:p>
                    <a:p>
                      <a:r>
                        <a:rPr lang="en-US" dirty="0"/>
                        <a:t>Generic: $5.80</a:t>
                      </a:r>
                    </a:p>
                    <a:p>
                      <a:r>
                        <a:rPr lang="en-US" dirty="0"/>
                        <a:t>Brand name: $14.40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3630562"/>
                  </a:ext>
                </a:extLst>
              </a:tr>
            </a:tbl>
          </a:graphicData>
        </a:graphic>
      </p:graphicFrame>
      <p:sp>
        <p:nvSpPr>
          <p:cNvPr id="4" name="Date Placeholder 3">
            <a:extLst>
              <a:ext uri="{FF2B5EF4-FFF2-40B4-BE49-F238E27FC236}">
                <a16:creationId xmlns:a16="http://schemas.microsoft.com/office/drawing/2014/main" id="{A31F52A9-2F73-6D20-146C-0EEFCCE65440}"/>
              </a:ext>
            </a:extLst>
          </p:cNvPr>
          <p:cNvSpPr>
            <a:spLocks noGrp="1"/>
          </p:cNvSpPr>
          <p:nvPr>
            <p:ph type="dt" sz="half" idx="10"/>
          </p:nvPr>
        </p:nvSpPr>
        <p:spPr>
          <a:xfrm>
            <a:off x="838200" y="6356350"/>
            <a:ext cx="1358590" cy="365125"/>
          </a:xfrm>
        </p:spPr>
        <p:txBody>
          <a:bodyPr/>
          <a:lstStyle/>
          <a:p>
            <a:pPr lvl="0"/>
            <a:r>
              <a:rPr lang="en-US" noProof="0"/>
              <a:t>10/2026</a:t>
            </a:r>
            <a:endParaRPr lang="en-US" noProof="0" dirty="0"/>
          </a:p>
        </p:txBody>
      </p:sp>
      <p:sp>
        <p:nvSpPr>
          <p:cNvPr id="3" name="Footer Placeholder 2">
            <a:extLst>
              <a:ext uri="{FF2B5EF4-FFF2-40B4-BE49-F238E27FC236}">
                <a16:creationId xmlns:a16="http://schemas.microsoft.com/office/drawing/2014/main" id="{503B9B8F-1598-896C-321B-AB01CFE774C1}"/>
              </a:ext>
            </a:extLst>
          </p:cNvPr>
          <p:cNvSpPr>
            <a:spLocks noGrp="1"/>
          </p:cNvSpPr>
          <p:nvPr>
            <p:ph type="ftr" sz="quarter" idx="3"/>
          </p:nvPr>
        </p:nvSpPr>
        <p:spPr>
          <a:xfrm>
            <a:off x="3302177" y="6356349"/>
            <a:ext cx="5587647" cy="365125"/>
          </a:xfrm>
        </p:spPr>
        <p:txBody>
          <a:bodyPr/>
          <a:lstStyle/>
          <a:p>
            <a:pPr lvl="0"/>
            <a:r>
              <a:rPr lang="en-US" noProof="0"/>
              <a:t>We Are Aging | mn.gov/aging-pathways</a:t>
            </a:r>
            <a:endParaRPr lang="en-US" noProof="0" dirty="0"/>
          </a:p>
        </p:txBody>
      </p:sp>
      <p:sp>
        <p:nvSpPr>
          <p:cNvPr id="5" name="Slide Number Placeholder 4">
            <a:extLst>
              <a:ext uri="{FF2B5EF4-FFF2-40B4-BE49-F238E27FC236}">
                <a16:creationId xmlns:a16="http://schemas.microsoft.com/office/drawing/2014/main" id="{2A6A97E7-B438-010B-96CE-F73ACF871B0F}"/>
              </a:ext>
            </a:extLst>
          </p:cNvPr>
          <p:cNvSpPr>
            <a:spLocks noGrp="1"/>
          </p:cNvSpPr>
          <p:nvPr>
            <p:ph type="sldNum" sz="quarter" idx="12"/>
          </p:nvPr>
        </p:nvSpPr>
        <p:spPr>
          <a:xfrm>
            <a:off x="9891132" y="6356350"/>
            <a:ext cx="1462668" cy="365125"/>
          </a:xfrm>
        </p:spPr>
        <p:txBody>
          <a:bodyPr/>
          <a:lstStyle/>
          <a:p>
            <a:pPr lvl="0"/>
            <a:fld id="{48F63A3B-78C7-47BE-AE5E-E10140E04643}" type="slidenum">
              <a:rPr lang="en-US" noProof="0" smtClean="0"/>
              <a:pPr lvl="0"/>
              <a:t>12</a:t>
            </a:fld>
            <a:endParaRPr lang="en-US" noProof="0" dirty="0"/>
          </a:p>
        </p:txBody>
      </p:sp>
    </p:spTree>
    <p:custDataLst>
      <p:tags r:id="rId1"/>
    </p:custDataLst>
    <p:extLst>
      <p:ext uri="{BB962C8B-B14F-4D97-AF65-F5344CB8AC3E}">
        <p14:creationId xmlns:p14="http://schemas.microsoft.com/office/powerpoint/2010/main" val="235176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00F99-A0FA-6C0A-8297-B09C139E5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A5E0D-2FD9-0DCA-6545-D78BCBD7C5B5}"/>
              </a:ext>
            </a:extLst>
          </p:cNvPr>
          <p:cNvSpPr>
            <a:spLocks noGrp="1"/>
          </p:cNvSpPr>
          <p:nvPr>
            <p:ph type="title"/>
          </p:nvPr>
        </p:nvSpPr>
        <p:spPr/>
        <p:txBody>
          <a:bodyPr/>
          <a:lstStyle/>
          <a:p>
            <a:r>
              <a:rPr lang="en-US" dirty="0"/>
              <a:t>Part D drug coverage phases</a:t>
            </a:r>
          </a:p>
        </p:txBody>
      </p:sp>
      <p:graphicFrame>
        <p:nvGraphicFramePr>
          <p:cNvPr id="18" name="Content Placeholder 17">
            <a:extLst>
              <a:ext uri="{FF2B5EF4-FFF2-40B4-BE49-F238E27FC236}">
                <a16:creationId xmlns:a16="http://schemas.microsoft.com/office/drawing/2014/main" id="{36B036F3-9F2C-2521-61B8-131EB0D9BB60}"/>
              </a:ext>
            </a:extLst>
          </p:cNvPr>
          <p:cNvGraphicFramePr>
            <a:graphicFrameLocks noGrp="1"/>
          </p:cNvGraphicFramePr>
          <p:nvPr>
            <p:ph idx="1"/>
            <p:extLst>
              <p:ext uri="{D42A27DB-BD31-4B8C-83A1-F6EECF244321}">
                <p14:modId xmlns:p14="http://schemas.microsoft.com/office/powerpoint/2010/main" val="993763041"/>
              </p:ext>
            </p:extLst>
          </p:nvPr>
        </p:nvGraphicFramePr>
        <p:xfrm>
          <a:off x="838200" y="1389306"/>
          <a:ext cx="10591800" cy="3860800"/>
        </p:xfrm>
        <a:graphic>
          <a:graphicData uri="http://schemas.openxmlformats.org/drawingml/2006/table">
            <a:tbl>
              <a:tblPr firstRow="1" bandRow="1">
                <a:tableStyleId>{5C22544A-7EE6-4342-B048-85BDC9FD1C3A}</a:tableStyleId>
              </a:tblPr>
              <a:tblGrid>
                <a:gridCol w="3340932">
                  <a:extLst>
                    <a:ext uri="{9D8B030D-6E8A-4147-A177-3AD203B41FA5}">
                      <a16:colId xmlns:a16="http://schemas.microsoft.com/office/drawing/2014/main" val="151646097"/>
                    </a:ext>
                  </a:extLst>
                </a:gridCol>
                <a:gridCol w="7250868">
                  <a:extLst>
                    <a:ext uri="{9D8B030D-6E8A-4147-A177-3AD203B41FA5}">
                      <a16:colId xmlns:a16="http://schemas.microsoft.com/office/drawing/2014/main" val="901682086"/>
                    </a:ext>
                  </a:extLst>
                </a:gridCol>
              </a:tblGrid>
              <a:tr h="370840">
                <a:tc>
                  <a:txBody>
                    <a:bodyPr/>
                    <a:lstStyle/>
                    <a:p>
                      <a:endParaRPr lang="en-US" dirty="0"/>
                    </a:p>
                  </a:txBody>
                  <a:tcPr>
                    <a:lnB w="12700" cap="flat" cmpd="sng" algn="ctr">
                      <a:solidFill>
                        <a:schemeClr val="bg1"/>
                      </a:solidFill>
                      <a:prstDash val="solid"/>
                      <a:round/>
                      <a:headEnd type="none" w="med" len="med"/>
                      <a:tailEnd type="none" w="med" len="med"/>
                    </a:lnB>
                    <a:solidFill>
                      <a:schemeClr val="bg1"/>
                    </a:solidFill>
                  </a:tcPr>
                </a:tc>
                <a:tc>
                  <a:txBody>
                    <a:bodyPr/>
                    <a:lstStyle/>
                    <a:p>
                      <a:pPr algn="ctr"/>
                      <a:r>
                        <a:rPr lang="en-US" dirty="0"/>
                        <a:t>2027</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0492625"/>
                  </a:ext>
                </a:extLst>
              </a:tr>
              <a:tr h="370840">
                <a:tc rowSpan="2">
                  <a:txBody>
                    <a:bodyPr/>
                    <a:lstStyle/>
                    <a:p>
                      <a:r>
                        <a:rPr lang="en-US" b="1" dirty="0">
                          <a:solidFill>
                            <a:schemeClr val="bg1"/>
                          </a:solidFill>
                        </a:rPr>
                        <a:t>Deductible phase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Cost sharing: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2962821"/>
                  </a:ext>
                </a:extLst>
              </a:tr>
              <a:tr h="370840">
                <a:tc vMerge="1">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a:t>Deductible: $700 (not all plans have deductibles)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8431773"/>
                  </a:ext>
                </a:extLst>
              </a:tr>
              <a:tr h="370840">
                <a:tc rowSpan="2">
                  <a:txBody>
                    <a:bodyPr/>
                    <a:lstStyle/>
                    <a:p>
                      <a:r>
                        <a:rPr lang="en-US" b="1" dirty="0">
                          <a:solidFill>
                            <a:schemeClr val="bg1"/>
                          </a:solidFill>
                        </a:rPr>
                        <a:t>Initial coverage phase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b="1" dirty="0"/>
                        <a:t>Covered drugs</a:t>
                      </a:r>
                    </a:p>
                    <a:p>
                      <a:r>
                        <a:rPr lang="en-US" dirty="0"/>
                        <a:t>Cost sharing: 25% (Bene pays)</a:t>
                      </a:r>
                    </a:p>
                    <a:p>
                      <a:r>
                        <a:rPr lang="en-US" dirty="0"/>
                        <a:t>Plan pays: 65%</a:t>
                      </a:r>
                    </a:p>
                    <a:p>
                      <a:r>
                        <a:rPr lang="en-US" dirty="0"/>
                        <a:t>Discount: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9810881"/>
                  </a:ext>
                </a:extLst>
              </a:tr>
              <a:tr h="370840">
                <a:tc vMerge="1">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r>
                        <a:rPr lang="en-US" dirty="0"/>
                        <a:t>Initial coverage limit: 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8889465"/>
                  </a:ext>
                </a:extLst>
              </a:tr>
              <a:tr h="370840">
                <a:tc>
                  <a:txBody>
                    <a:bodyPr/>
                    <a:lstStyle/>
                    <a:p>
                      <a:r>
                        <a:rPr lang="en-US" b="1" dirty="0">
                          <a:solidFill>
                            <a:schemeClr val="bg1"/>
                          </a:solidFill>
                        </a:rPr>
                        <a:t>Catastrophic phase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b="1" dirty="0"/>
                        <a:t>Covered drugs (after $2,400 is reached)</a:t>
                      </a:r>
                    </a:p>
                    <a:p>
                      <a:r>
                        <a:rPr lang="en-US" dirty="0"/>
                        <a:t>Plan pays: 60%</a:t>
                      </a:r>
                    </a:p>
                    <a:p>
                      <a:r>
                        <a:rPr lang="en-US" dirty="0"/>
                        <a:t>Discount: 20%</a:t>
                      </a:r>
                    </a:p>
                    <a:p>
                      <a:r>
                        <a:rPr lang="en-US" dirty="0"/>
                        <a:t>Reinsurance: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3630562"/>
                  </a:ext>
                </a:extLst>
              </a:tr>
            </a:tbl>
          </a:graphicData>
        </a:graphic>
      </p:graphicFrame>
      <p:sp>
        <p:nvSpPr>
          <p:cNvPr id="4" name="Date Placeholder 3">
            <a:extLst>
              <a:ext uri="{FF2B5EF4-FFF2-40B4-BE49-F238E27FC236}">
                <a16:creationId xmlns:a16="http://schemas.microsoft.com/office/drawing/2014/main" id="{5F26E06C-B19B-A1F0-ABCC-A95D6797F641}"/>
              </a:ext>
            </a:extLst>
          </p:cNvPr>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mn-cs"/>
              </a:rPr>
              <a:t>10/2026</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105889CF-2170-7423-AE3C-6A8ACEA93063}"/>
              </a:ext>
            </a:extLst>
          </p:cNvPr>
          <p:cNvSpPr>
            <a:spLocks noGrp="1"/>
          </p:cNvSpPr>
          <p:nvPr>
            <p:ph type="ftr" sz="quarter" idx="3"/>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mn-cs"/>
              </a:rPr>
              <a:t>We Are Aging | mn.gov/aging-pathways</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927DEEDD-8ED4-1E6E-A109-4D6CF0BD1979}"/>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322171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6759889-41E2-0144-9DF6-29FFD801F7BF}"/>
              </a:ext>
            </a:extLst>
          </p:cNvPr>
          <p:cNvSpPr>
            <a:spLocks noGrp="1"/>
          </p:cNvSpPr>
          <p:nvPr>
            <p:ph type="title"/>
          </p:nvPr>
        </p:nvSpPr>
        <p:spPr/>
        <p:txBody>
          <a:bodyPr anchor="ctr">
            <a:noAutofit/>
          </a:bodyPr>
          <a:lstStyle/>
          <a:p>
            <a:r>
              <a:rPr lang="en-US" dirty="0"/>
              <a:t>Medicare Savings Programs eligibility</a:t>
            </a:r>
          </a:p>
        </p:txBody>
      </p:sp>
      <p:graphicFrame>
        <p:nvGraphicFramePr>
          <p:cNvPr id="2" name="Content Placeholder 1">
            <a:extLst>
              <a:ext uri="{FF2B5EF4-FFF2-40B4-BE49-F238E27FC236}">
                <a16:creationId xmlns:a16="http://schemas.microsoft.com/office/drawing/2014/main" id="{F4674385-B85C-AC46-C336-E5BC4892D706}"/>
              </a:ext>
            </a:extLst>
          </p:cNvPr>
          <p:cNvGraphicFramePr>
            <a:graphicFrameLocks noGrp="1"/>
          </p:cNvGraphicFramePr>
          <p:nvPr>
            <p:ph idx="1"/>
            <p:extLst>
              <p:ext uri="{D42A27DB-BD31-4B8C-83A1-F6EECF244321}">
                <p14:modId xmlns:p14="http://schemas.microsoft.com/office/powerpoint/2010/main" val="466031635"/>
              </p:ext>
            </p:extLst>
          </p:nvPr>
        </p:nvGraphicFramePr>
        <p:xfrm>
          <a:off x="838200" y="1593850"/>
          <a:ext cx="10515600" cy="465455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3181628"/>
                    </a:ext>
                  </a:extLst>
                </a:gridCol>
                <a:gridCol w="2514600">
                  <a:extLst>
                    <a:ext uri="{9D8B030D-6E8A-4147-A177-3AD203B41FA5}">
                      <a16:colId xmlns:a16="http://schemas.microsoft.com/office/drawing/2014/main" val="617801954"/>
                    </a:ext>
                  </a:extLst>
                </a:gridCol>
                <a:gridCol w="2895600">
                  <a:extLst>
                    <a:ext uri="{9D8B030D-6E8A-4147-A177-3AD203B41FA5}">
                      <a16:colId xmlns:a16="http://schemas.microsoft.com/office/drawing/2014/main" val="4006167230"/>
                    </a:ext>
                  </a:extLst>
                </a:gridCol>
                <a:gridCol w="2133600">
                  <a:extLst>
                    <a:ext uri="{9D8B030D-6E8A-4147-A177-3AD203B41FA5}">
                      <a16:colId xmlns:a16="http://schemas.microsoft.com/office/drawing/2014/main" val="3061769437"/>
                    </a:ext>
                  </a:extLst>
                </a:gridCol>
              </a:tblGrid>
              <a:tr h="532574">
                <a:tc rowSpan="2">
                  <a:txBody>
                    <a:bodyPr/>
                    <a:lstStyle/>
                    <a:p>
                      <a:pPr algn="ctr"/>
                      <a:r>
                        <a:rPr lang="en-US" sz="1600" dirty="0"/>
                        <a:t>Medicare Savings Programs</a:t>
                      </a:r>
                      <a:endParaRPr lang="en-US" sz="1800" dirty="0"/>
                    </a:p>
                  </a:txBody>
                  <a:tcPr marL="121920" marR="121920" marT="60960" marB="60960" anchor="ctr">
                    <a:lnB w="12700" cap="flat" cmpd="sng" algn="ctr">
                      <a:solidFill>
                        <a:schemeClr val="tx1"/>
                      </a:solidFill>
                      <a:prstDash val="solid"/>
                      <a:round/>
                      <a:headEnd type="none" w="med" len="med"/>
                      <a:tailEnd type="none" w="med" len="med"/>
                    </a:lnB>
                  </a:tcPr>
                </a:tc>
                <a:tc rowSpan="2">
                  <a:txBody>
                    <a:bodyPr/>
                    <a:lstStyle/>
                    <a:p>
                      <a:pPr algn="ctr"/>
                      <a:r>
                        <a:rPr lang="en-US" sz="1600" dirty="0"/>
                        <a:t>Benefit</a:t>
                      </a:r>
                    </a:p>
                  </a:txBody>
                  <a:tcPr marL="121920" marR="121920" marT="60960" marB="6096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a:r>
                        <a:rPr lang="en-US" sz="1600" dirty="0"/>
                        <a:t>Financial eligibility 2026-2027 (single/couple)</a:t>
                      </a:r>
                    </a:p>
                  </a:txBody>
                  <a:tcPr marL="121920" marR="121920" marT="60960" marB="6096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pPr algn="l"/>
                      <a:endParaRPr lang="en-US" sz="1600" dirty="0"/>
                    </a:p>
                  </a:txBody>
                  <a:tcPr marL="121920" marR="121920" marT="60960" marB="60960"/>
                </a:tc>
                <a:extLst>
                  <a:ext uri="{0D108BD9-81ED-4DB2-BD59-A6C34878D82A}">
                    <a16:rowId xmlns:a16="http://schemas.microsoft.com/office/drawing/2014/main" val="764304265"/>
                  </a:ext>
                </a:extLst>
              </a:tr>
              <a:tr h="532574">
                <a:tc vMerge="1">
                  <a:txBody>
                    <a:bodyPr/>
                    <a:lstStyle/>
                    <a:p>
                      <a:endParaRPr lang="en-US" sz="1600" dirty="0">
                        <a:solidFill>
                          <a:schemeClr val="tx1"/>
                        </a:solidFill>
                      </a:endParaRPr>
                    </a:p>
                  </a:txBody>
                  <a:tcPr marL="121920" marR="121920" marT="60960" marB="60960"/>
                </a:tc>
                <a:tc vMerge="1">
                  <a:txBody>
                    <a:bodyPr/>
                    <a:lstStyle/>
                    <a:p>
                      <a:endParaRPr lang="en-US" sz="1600" b="0" i="0" kern="1200" dirty="0">
                        <a:solidFill>
                          <a:schemeClr val="tx1"/>
                        </a:solidFill>
                        <a:effectLst/>
                        <a:latin typeface="+mn-lt"/>
                        <a:ea typeface="+mn-ea"/>
                        <a:cs typeface="+mn-cs"/>
                      </a:endParaRPr>
                    </a:p>
                  </a:txBody>
                  <a:tcPr marL="121920" marR="121920" marT="60960" marB="60960"/>
                </a:tc>
                <a:tc>
                  <a:txBody>
                    <a:bodyPr/>
                    <a:lstStyle/>
                    <a:p>
                      <a:pPr marL="0" algn="ctr" defTabSz="914400" rtl="0" eaLnBrk="1" latinLnBrk="0" hangingPunct="1"/>
                      <a:r>
                        <a:rPr lang="en-US" sz="1600" b="1" kern="1200" dirty="0">
                          <a:solidFill>
                            <a:schemeClr val="lt1"/>
                          </a:solidFill>
                          <a:latin typeface="+mn-lt"/>
                          <a:ea typeface="+mn-ea"/>
                          <a:cs typeface="+mn-cs"/>
                        </a:rPr>
                        <a:t>Monthly income</a:t>
                      </a:r>
                    </a:p>
                  </a:txBody>
                  <a:tcPr marL="121920" marR="121920" marT="60960" marB="609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86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Resources</a:t>
                      </a:r>
                    </a:p>
                  </a:txBody>
                  <a:tcPr marL="121920" marR="121920" marT="60960" marB="6096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865"/>
                    </a:solidFill>
                  </a:tcPr>
                </a:tc>
                <a:extLst>
                  <a:ext uri="{0D108BD9-81ED-4DB2-BD59-A6C34878D82A}">
                    <a16:rowId xmlns:a16="http://schemas.microsoft.com/office/drawing/2014/main" val="4078629523"/>
                  </a:ext>
                </a:extLst>
              </a:tr>
              <a:tr h="875464">
                <a:tc>
                  <a:txBody>
                    <a:bodyPr/>
                    <a:lstStyle/>
                    <a:p>
                      <a:pPr algn="ctr"/>
                      <a:r>
                        <a:rPr lang="en-US" sz="1600" b="1" dirty="0">
                          <a:solidFill>
                            <a:schemeClr val="tx1"/>
                          </a:solidFill>
                        </a:rPr>
                        <a:t>Qualified Medicare Beneficiary (QMB)</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kern="1200" dirty="0">
                          <a:solidFill>
                            <a:schemeClr val="tx1"/>
                          </a:solidFill>
                          <a:effectLst/>
                        </a:rPr>
                        <a:t>Part A &amp; B premiums,</a:t>
                      </a:r>
                    </a:p>
                    <a:p>
                      <a:pPr algn="ctr"/>
                      <a:r>
                        <a:rPr lang="en-US" sz="1600" kern="1200" dirty="0">
                          <a:solidFill>
                            <a:schemeClr val="tx1"/>
                          </a:solidFill>
                          <a:effectLst/>
                        </a:rPr>
                        <a:t>deductibles,</a:t>
                      </a:r>
                      <a:r>
                        <a:rPr lang="en-US" sz="1600" kern="1200" baseline="0" dirty="0">
                          <a:solidFill>
                            <a:schemeClr val="tx1"/>
                          </a:solidFill>
                          <a:effectLst/>
                        </a:rPr>
                        <a:t> </a:t>
                      </a:r>
                      <a:r>
                        <a:rPr lang="en-US" sz="1600" kern="1200" dirty="0">
                          <a:solidFill>
                            <a:schemeClr val="tx1"/>
                          </a:solidFill>
                          <a:effectLst/>
                        </a:rPr>
                        <a:t>cost-sharing</a:t>
                      </a:r>
                      <a:endParaRPr lang="en-US" sz="1600" b="0" i="0" kern="1200" dirty="0">
                        <a:solidFill>
                          <a:schemeClr val="tx1"/>
                        </a:solidFill>
                        <a:effectLst/>
                        <a:latin typeface="+mn-lt"/>
                        <a:ea typeface="+mn-ea"/>
                        <a:cs typeface="+mn-cs"/>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dirty="0">
                          <a:solidFill>
                            <a:schemeClr val="tx1"/>
                          </a:solidFill>
                        </a:rPr>
                        <a:t>$1,350/$1,824*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100% FPL</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$10,000/$18,000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9336345"/>
                  </a:ext>
                </a:extLst>
              </a:tr>
              <a:tr h="875464">
                <a:tc>
                  <a:txBody>
                    <a:bodyPr/>
                    <a:lstStyle/>
                    <a:p>
                      <a:pPr algn="ctr"/>
                      <a:r>
                        <a:rPr lang="en-US" sz="1600" b="1" dirty="0">
                          <a:solidFill>
                            <a:schemeClr val="tx1"/>
                          </a:solidFill>
                        </a:rPr>
                        <a:t>Specified Low Income Medicare Beneficiary</a:t>
                      </a:r>
                      <a:r>
                        <a:rPr lang="en-US" sz="1600" b="1" baseline="0" dirty="0">
                          <a:solidFill>
                            <a:schemeClr val="tx1"/>
                          </a:solidFill>
                        </a:rPr>
                        <a:t> (SLMB)</a:t>
                      </a:r>
                      <a:endParaRPr lang="en-US" sz="1600" b="1" dirty="0">
                        <a:solidFill>
                          <a:schemeClr val="tx1"/>
                        </a:solidFill>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6"/>
                    </a:solidFill>
                  </a:tcPr>
                </a:tc>
                <a:tc>
                  <a:txBody>
                    <a:bodyPr/>
                    <a:lstStyle/>
                    <a:p>
                      <a:pPr algn="ctr"/>
                      <a:r>
                        <a:rPr lang="en-US" sz="1600" dirty="0">
                          <a:solidFill>
                            <a:schemeClr val="tx1"/>
                          </a:solidFill>
                        </a:rPr>
                        <a:t>Part B premium</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6"/>
                    </a:solidFill>
                  </a:tcPr>
                </a:tc>
                <a:tc>
                  <a:txBody>
                    <a:bodyPr/>
                    <a:lstStyle/>
                    <a:p>
                      <a:pPr algn="ctr"/>
                      <a:r>
                        <a:rPr lang="en-US" sz="1600" b="0" baseline="0" dirty="0">
                          <a:solidFill>
                            <a:schemeClr val="tx1"/>
                          </a:solidFill>
                        </a:rPr>
                        <a:t>$1,616/$2,184*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101</a:t>
                      </a:r>
                      <a:r>
                        <a:rPr lang="en-US" sz="1600" i="1" baseline="0" dirty="0">
                          <a:solidFill>
                            <a:schemeClr val="tx1"/>
                          </a:solidFill>
                        </a:rPr>
                        <a:t> to 120% FPL</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$10,000/$18,000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6"/>
                    </a:solidFill>
                  </a:tcPr>
                </a:tc>
                <a:extLst>
                  <a:ext uri="{0D108BD9-81ED-4DB2-BD59-A6C34878D82A}">
                    <a16:rowId xmlns:a16="http://schemas.microsoft.com/office/drawing/2014/main" val="3449312362"/>
                  </a:ext>
                </a:extLst>
              </a:tr>
              <a:tr h="875464">
                <a:tc>
                  <a:txBody>
                    <a:bodyPr/>
                    <a:lstStyle/>
                    <a:p>
                      <a:pPr algn="ctr"/>
                      <a:r>
                        <a:rPr lang="en-US" sz="1600" b="1" dirty="0">
                          <a:solidFill>
                            <a:schemeClr val="tx1"/>
                          </a:solidFill>
                        </a:rPr>
                        <a:t>Qualifying Individual (QI)</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Part B premium </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b="0" dirty="0">
                          <a:solidFill>
                            <a:schemeClr val="tx1"/>
                          </a:solidFill>
                        </a:rPr>
                        <a:t>$1,816/$2,455*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121 to 135% FPL</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$10,000/$18,000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5433350"/>
                  </a:ext>
                </a:extLst>
              </a:tr>
              <a:tr h="96301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rPr>
                        <a:t>* </a:t>
                      </a:r>
                      <a:r>
                        <a:rPr kumimoji="0" lang="en-US" sz="1200" b="0" i="0" u="none" strike="noStrike" kern="1200" cap="none" spc="0" normalizeH="0" baseline="0" noProof="0" dirty="0">
                          <a:ln>
                            <a:noFill/>
                          </a:ln>
                          <a:solidFill>
                            <a:schemeClr val="tx1"/>
                          </a:solidFill>
                          <a:effectLst/>
                          <a:uLnTx/>
                          <a:uFillTx/>
                        </a:rPr>
                        <a:t>Includes a $20 standard income disregard.</a:t>
                      </a:r>
                    </a:p>
                  </a:txBody>
                  <a:tcPr marL="121920" marR="121920" marT="60960" marB="60960">
                    <a:lnT w="12700" cap="flat" cmpd="sng" algn="ctr">
                      <a:solidFill>
                        <a:schemeClr val="tx1"/>
                      </a:solidFill>
                      <a:prstDash val="solid"/>
                      <a:round/>
                      <a:headEnd type="none" w="med" len="med"/>
                      <a:tailEnd type="none" w="med" len="med"/>
                    </a:lnT>
                    <a:solidFill>
                      <a:schemeClr val="bg1"/>
                    </a:solidFill>
                  </a:tcPr>
                </a:tc>
                <a:tc hMerge="1">
                  <a:txBody>
                    <a:bodyPr/>
                    <a:lstStyle/>
                    <a:p>
                      <a:endParaRPr lang="en-US" sz="1600" dirty="0"/>
                    </a:p>
                  </a:txBody>
                  <a:tcPr marL="121920" marR="121920" marT="60960" marB="6096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rgbClr val="006FC0"/>
                        </a:solidFill>
                      </a:endParaRPr>
                    </a:p>
                  </a:txBody>
                  <a:tcPr marL="121920" marR="121920" marT="60960" marB="60960"/>
                </a:tc>
                <a:tc hMerge="1">
                  <a:txBody>
                    <a:bodyPr/>
                    <a:lstStyle/>
                    <a:p>
                      <a:endParaRPr lang="en-US" sz="1600" b="1" dirty="0">
                        <a:solidFill>
                          <a:srgbClr val="006FC0"/>
                        </a:solidFill>
                      </a:endParaRPr>
                    </a:p>
                  </a:txBody>
                  <a:tcPr marL="121920" marR="121920" marT="60960" marB="60960"/>
                </a:tc>
                <a:extLst>
                  <a:ext uri="{0D108BD9-81ED-4DB2-BD59-A6C34878D82A}">
                    <a16:rowId xmlns:a16="http://schemas.microsoft.com/office/drawing/2014/main" val="1427184958"/>
                  </a:ext>
                </a:extLst>
              </a:tr>
            </a:tbl>
          </a:graphicData>
        </a:graphic>
      </p:graphicFrame>
      <p:sp>
        <p:nvSpPr>
          <p:cNvPr id="3" name="Date Placeholder 2">
            <a:extLst>
              <a:ext uri="{FF2B5EF4-FFF2-40B4-BE49-F238E27FC236}">
                <a16:creationId xmlns:a16="http://schemas.microsoft.com/office/drawing/2014/main" id="{0FAE313F-86DD-96F1-F1C0-6D670CE09D27}"/>
              </a:ex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mn-cs"/>
              </a:rPr>
              <a:t>10/2026</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E8E7B55A-5F92-000E-FF85-5D503AD7EEA2}"/>
              </a:ext>
            </a:extLst>
          </p:cNvPr>
          <p:cNvSpPr>
            <a:spLocks noGrp="1"/>
          </p:cNvSpPr>
          <p:nvPr>
            <p:ph type="ftr" sz="quarter" idx="3"/>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mn-cs"/>
              </a:rPr>
              <a:t>We Are Aging | mn.gov/aging-pathways</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A8D74A45-1901-FC20-8DA7-9DE4F163FEF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13655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B3012-E653-4AAC-AB5B-EDFBED786FAB}"/>
              </a:ext>
            </a:extLst>
          </p:cNvPr>
          <p:cNvSpPr>
            <a:spLocks noGrp="1"/>
          </p:cNvSpPr>
          <p:nvPr>
            <p:ph type="title"/>
          </p:nvPr>
        </p:nvSpPr>
        <p:spPr>
          <a:xfrm>
            <a:off x="838200" y="-1"/>
            <a:ext cx="10515600" cy="1216025"/>
          </a:xfrm>
        </p:spPr>
        <p:txBody>
          <a:bodyPr/>
          <a:lstStyle/>
          <a:p>
            <a:r>
              <a:rPr lang="en-US" dirty="0"/>
              <a:t>Extra Help Part D Low Income Subsidy eligibility</a:t>
            </a:r>
          </a:p>
        </p:txBody>
      </p:sp>
      <p:graphicFrame>
        <p:nvGraphicFramePr>
          <p:cNvPr id="8" name="Content Placeholder 7">
            <a:extLst>
              <a:ext uri="{FF2B5EF4-FFF2-40B4-BE49-F238E27FC236}">
                <a16:creationId xmlns:a16="http://schemas.microsoft.com/office/drawing/2014/main" id="{40B59D20-4B6D-3E94-9268-67DF71A90CB8}"/>
              </a:ext>
            </a:extLst>
          </p:cNvPr>
          <p:cNvGraphicFramePr>
            <a:graphicFrameLocks noGrp="1"/>
          </p:cNvGraphicFramePr>
          <p:nvPr>
            <p:ph idx="1"/>
            <p:extLst>
              <p:ext uri="{D42A27DB-BD31-4B8C-83A1-F6EECF244321}">
                <p14:modId xmlns:p14="http://schemas.microsoft.com/office/powerpoint/2010/main" val="531916405"/>
              </p:ext>
            </p:extLst>
          </p:nvPr>
        </p:nvGraphicFramePr>
        <p:xfrm>
          <a:off x="838200" y="1593850"/>
          <a:ext cx="10515600" cy="1682749"/>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810211606"/>
                    </a:ext>
                  </a:extLst>
                </a:gridCol>
                <a:gridCol w="3276600">
                  <a:extLst>
                    <a:ext uri="{9D8B030D-6E8A-4147-A177-3AD203B41FA5}">
                      <a16:colId xmlns:a16="http://schemas.microsoft.com/office/drawing/2014/main" val="2744747868"/>
                    </a:ext>
                  </a:extLst>
                </a:gridCol>
                <a:gridCol w="3581400">
                  <a:extLst>
                    <a:ext uri="{9D8B030D-6E8A-4147-A177-3AD203B41FA5}">
                      <a16:colId xmlns:a16="http://schemas.microsoft.com/office/drawing/2014/main" val="2854258260"/>
                    </a:ext>
                  </a:extLst>
                </a:gridCol>
              </a:tblGrid>
              <a:tr h="451620">
                <a:tc rowSpan="2">
                  <a:txBody>
                    <a:bodyPr/>
                    <a:lstStyle/>
                    <a:p>
                      <a:endParaRPr lang="en-US" dirty="0"/>
                    </a:p>
                  </a:txBody>
                  <a:tcP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Financial Eligibility 2026 (single/couple)</a:t>
                      </a:r>
                    </a:p>
                  </a:txBody>
                  <a:tcPr anchor="ctr">
                    <a:lnB w="12700" cap="flat" cmpd="sng" algn="ctr">
                      <a:solidFill>
                        <a:schemeClr val="bg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457060837"/>
                  </a:ext>
                </a:extLst>
              </a:tr>
              <a:tr h="451620">
                <a:tc v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mn-lt"/>
                          <a:ea typeface="+mn-ea"/>
                          <a:cs typeface="+mn-cs"/>
                        </a:rPr>
                        <a:t>Monthly income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mn-lt"/>
                          <a:ea typeface="+mn-ea"/>
                          <a:cs typeface="+mn-cs"/>
                        </a:rPr>
                        <a:t>Resources</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902981854"/>
                  </a:ext>
                </a:extLst>
              </a:tr>
              <a:tr h="7795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rPr>
                        <a:t>Low Income Subsidy (LIS)</a:t>
                      </a:r>
                      <a:endParaRPr lang="en-US" sz="1800" b="0" i="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dirty="0">
                          <a:solidFill>
                            <a:schemeClr val="tx1"/>
                          </a:solidFill>
                        </a:rPr>
                        <a:t>also known as Extra Help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0" dirty="0">
                          <a:solidFill>
                            <a:schemeClr val="tx1"/>
                          </a:solidFill>
                        </a:rPr>
                        <a:t>$2,015/$2,725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$18,090/$36,100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$1,500 burial fund included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273960"/>
                  </a:ext>
                </a:extLst>
              </a:tr>
            </a:tbl>
          </a:graphicData>
        </a:graphic>
      </p:graphicFrame>
      <p:sp>
        <p:nvSpPr>
          <p:cNvPr id="4" name="Date Placeholder 3">
            <a:extLst>
              <a:ext uri="{FF2B5EF4-FFF2-40B4-BE49-F238E27FC236}">
                <a16:creationId xmlns:a16="http://schemas.microsoft.com/office/drawing/2014/main" id="{A5A60EF0-03A5-45B3-BD46-63FF83A70B5F}"/>
              </a:ext>
            </a:extLst>
          </p:cNvPr>
          <p:cNvSpPr>
            <a:spLocks noGrp="1"/>
          </p:cNvSpPr>
          <p:nvPr>
            <p:ph type="dt" sz="half" idx="10"/>
          </p:nvPr>
        </p:nvSpPr>
        <p:spPr>
          <a:xfrm>
            <a:off x="838200" y="6356350"/>
            <a:ext cx="1358590" cy="365125"/>
          </a:xfrm>
        </p:spPr>
        <p:txBody>
          <a:bodyPr/>
          <a:lstStyle/>
          <a:p>
            <a:pPr lvl="0"/>
            <a:r>
              <a:rPr lang="en-US" noProof="0"/>
              <a:t>10/2026</a:t>
            </a:r>
            <a:endParaRPr lang="en-US" noProof="0" dirty="0"/>
          </a:p>
        </p:txBody>
      </p:sp>
      <p:sp>
        <p:nvSpPr>
          <p:cNvPr id="3" name="Footer Placeholder 2">
            <a:extLst>
              <a:ext uri="{FF2B5EF4-FFF2-40B4-BE49-F238E27FC236}">
                <a16:creationId xmlns:a16="http://schemas.microsoft.com/office/drawing/2014/main" id="{9A050347-88C9-72E1-5AD9-78B3A200A010}"/>
              </a:ext>
            </a:extLst>
          </p:cNvPr>
          <p:cNvSpPr>
            <a:spLocks noGrp="1"/>
          </p:cNvSpPr>
          <p:nvPr>
            <p:ph type="ftr" sz="quarter" idx="3"/>
          </p:nvPr>
        </p:nvSpPr>
        <p:spPr>
          <a:xfrm>
            <a:off x="3302177" y="6356349"/>
            <a:ext cx="5587647" cy="365125"/>
          </a:xfrm>
        </p:spPr>
        <p:txBody>
          <a:bodyPr/>
          <a:lstStyle/>
          <a:p>
            <a:pPr lvl="0"/>
            <a:r>
              <a:rPr lang="en-US" noProof="0"/>
              <a:t>We Are Aging | mn.gov/aging-pathways</a:t>
            </a:r>
            <a:endParaRPr lang="en-US" noProof="0" dirty="0"/>
          </a:p>
        </p:txBody>
      </p:sp>
      <p:sp>
        <p:nvSpPr>
          <p:cNvPr id="5" name="Slide Number Placeholder 4">
            <a:extLst>
              <a:ext uri="{FF2B5EF4-FFF2-40B4-BE49-F238E27FC236}">
                <a16:creationId xmlns:a16="http://schemas.microsoft.com/office/drawing/2014/main" id="{FA6C949C-6D88-C668-BAAA-9E96C335FDA0}"/>
              </a:ext>
            </a:extLst>
          </p:cNvPr>
          <p:cNvSpPr>
            <a:spLocks noGrp="1"/>
          </p:cNvSpPr>
          <p:nvPr>
            <p:ph type="sldNum" sz="quarter" idx="12"/>
          </p:nvPr>
        </p:nvSpPr>
        <p:spPr>
          <a:xfrm>
            <a:off x="9891132" y="6356350"/>
            <a:ext cx="1462668" cy="365125"/>
          </a:xfrm>
        </p:spPr>
        <p:txBody>
          <a:bodyPr/>
          <a:lstStyle/>
          <a:p>
            <a:pPr lvl="0"/>
            <a:fld id="{48F63A3B-78C7-47BE-AE5E-E10140E04643}" type="slidenum">
              <a:rPr lang="en-US" noProof="0" smtClean="0"/>
              <a:pPr lvl="0"/>
              <a:t>15</a:t>
            </a:fld>
            <a:endParaRPr lang="en-US" noProof="0" dirty="0"/>
          </a:p>
        </p:txBody>
      </p:sp>
      <p:sp>
        <p:nvSpPr>
          <p:cNvPr id="9" name="TextBox 8">
            <a:extLst>
              <a:ext uri="{FF2B5EF4-FFF2-40B4-BE49-F238E27FC236}">
                <a16:creationId xmlns:a16="http://schemas.microsoft.com/office/drawing/2014/main" id="{C7589A8E-F1CE-A16B-1C34-E1550EDFC03C}"/>
              </a:ext>
            </a:extLst>
          </p:cNvPr>
          <p:cNvSpPr txBox="1"/>
          <p:nvPr/>
        </p:nvSpPr>
        <p:spPr>
          <a:xfrm>
            <a:off x="838200" y="3581400"/>
            <a:ext cx="10613366" cy="201593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500" b="0" i="0" u="none" strike="noStrike" kern="1200" cap="none" spc="0" normalizeH="0" baseline="0" noProof="0" dirty="0">
                <a:ln>
                  <a:noFill/>
                </a:ln>
                <a:solidFill>
                  <a:srgbClr val="000000"/>
                </a:solidFill>
                <a:effectLst/>
                <a:uLnTx/>
                <a:uFillTx/>
                <a:latin typeface="Calibri"/>
                <a:ea typeface="+mn-ea"/>
                <a:cs typeface="+mn-cs"/>
              </a:rPr>
              <a:t>Some people are automatically eligible for LIS/Extra Help:</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000000"/>
                </a:solidFill>
                <a:effectLst/>
                <a:uLnTx/>
                <a:uFillTx/>
                <a:latin typeface="Calibri"/>
                <a:ea typeface="+mn-ea"/>
                <a:cs typeface="+mn-cs"/>
              </a:rPr>
              <a:t>Dual-eligible (people on both Medicare and Medical Assistance)</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000000"/>
                </a:solidFill>
                <a:effectLst/>
                <a:uLnTx/>
                <a:uFillTx/>
                <a:latin typeface="Calibri"/>
                <a:ea typeface="+mn-ea"/>
                <a:cs typeface="+mn-cs"/>
              </a:rPr>
              <a:t>People on Medicare who receive Social Security Income (SSI)</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000000"/>
                </a:solidFill>
                <a:effectLst/>
                <a:uLnTx/>
                <a:uFillTx/>
                <a:latin typeface="Calibri"/>
                <a:ea typeface="+mn-ea"/>
                <a:cs typeface="+mn-cs"/>
              </a:rPr>
              <a:t>People eligible for a Medicare Savings Plan</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500" dirty="0">
                <a:solidFill>
                  <a:srgbClr val="000000"/>
                </a:solidFill>
                <a:latin typeface="Calibri"/>
              </a:rPr>
              <a:t>Income and asset guidelines change in February</a:t>
            </a:r>
            <a:endParaRPr kumimoji="0" lang="en-US" sz="2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672966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220F-AF72-56C6-D264-61B5D31F2FFA}"/>
              </a:ext>
            </a:extLst>
          </p:cNvPr>
          <p:cNvSpPr>
            <a:spLocks noGrp="1"/>
          </p:cNvSpPr>
          <p:nvPr>
            <p:ph type="title"/>
          </p:nvPr>
        </p:nvSpPr>
        <p:spPr/>
        <p:txBody>
          <a:bodyPr/>
          <a:lstStyle/>
          <a:p>
            <a:r>
              <a:rPr lang="en-US" dirty="0"/>
              <a:t>Minnesota-specific changes</a:t>
            </a:r>
          </a:p>
        </p:txBody>
      </p:sp>
      <p:sp>
        <p:nvSpPr>
          <p:cNvPr id="21" name="Content Placeholder 20">
            <a:extLst>
              <a:ext uri="{FF2B5EF4-FFF2-40B4-BE49-F238E27FC236}">
                <a16:creationId xmlns:a16="http://schemas.microsoft.com/office/drawing/2014/main" id="{A81538BB-132B-07B3-E6E5-0FCB6EE23957}"/>
              </a:ext>
            </a:extLst>
          </p:cNvPr>
          <p:cNvSpPr>
            <a:spLocks noGrp="1"/>
          </p:cNvSpPr>
          <p:nvPr>
            <p:ph sz="quarter" idx="10"/>
          </p:nvPr>
        </p:nvSpPr>
        <p:spPr/>
        <p:txBody>
          <a:bodyPr>
            <a:normAutofit/>
          </a:bodyPr>
          <a:lstStyle/>
          <a:p>
            <a:r>
              <a:rPr lang="en-US" dirty="0"/>
              <a:t>Close to 400,000 people in Minnesota will be affected by insurance companies leaving the state or specific counties</a:t>
            </a:r>
          </a:p>
          <a:p>
            <a:r>
              <a:rPr lang="en-US" dirty="0"/>
              <a:t>For the first time, some plans have enrollment caps</a:t>
            </a:r>
          </a:p>
          <a:p>
            <a:r>
              <a:rPr lang="en-US" dirty="0"/>
              <a:t>Most counties have fewer plan options</a:t>
            </a:r>
          </a:p>
          <a:p>
            <a:r>
              <a:rPr lang="en-US" dirty="0"/>
              <a:t>Three counties don’t have any Advantage or Cost plan options</a:t>
            </a:r>
          </a:p>
          <a:p>
            <a:r>
              <a:rPr lang="en-US" dirty="0"/>
              <a:t>More counties have Cost plans available</a:t>
            </a:r>
          </a:p>
          <a:p>
            <a:r>
              <a:rPr lang="en-US" dirty="0"/>
              <a:t>New Medigap Open Enrollment Periods</a:t>
            </a:r>
          </a:p>
        </p:txBody>
      </p:sp>
      <p:sp>
        <p:nvSpPr>
          <p:cNvPr id="4" name="Date Placeholder 3">
            <a:extLst>
              <a:ext uri="{FF2B5EF4-FFF2-40B4-BE49-F238E27FC236}">
                <a16:creationId xmlns:a16="http://schemas.microsoft.com/office/drawing/2014/main" id="{BC83D9C4-620C-F47B-C664-51B94D5508CE}"/>
              </a:ext>
            </a:extLst>
          </p:cNvPr>
          <p:cNvSpPr>
            <a:spLocks noGrp="1"/>
          </p:cNvSpPr>
          <p:nvPr>
            <p:ph type="dt" sz="half" idx="11"/>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E76F634D-9C6C-871B-F84D-B70F69A3DF5B}"/>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F0D25E8E-9991-E803-AD1D-5F985663783E}"/>
              </a:ext>
            </a:extLst>
          </p:cNvPr>
          <p:cNvSpPr>
            <a:spLocks noGrp="1"/>
          </p:cNvSpPr>
          <p:nvPr>
            <p:ph type="sldNum" sz="quarter" idx="12"/>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3319937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9B17-36B4-21E9-A8BE-7C674236F02B}"/>
              </a:ext>
            </a:extLst>
          </p:cNvPr>
          <p:cNvSpPr>
            <a:spLocks noGrp="1"/>
          </p:cNvSpPr>
          <p:nvPr>
            <p:ph type="title"/>
          </p:nvPr>
        </p:nvSpPr>
        <p:spPr>
          <a:xfrm>
            <a:off x="838200" y="-1"/>
            <a:ext cx="10515600" cy="1216025"/>
          </a:xfrm>
        </p:spPr>
        <p:txBody>
          <a:bodyPr/>
          <a:lstStyle/>
          <a:p>
            <a:pPr lvl="0"/>
            <a:r>
              <a:rPr lang="en-US" dirty="0"/>
              <a:t>Fewer Medicare Advantage plan options</a:t>
            </a:r>
          </a:p>
        </p:txBody>
      </p:sp>
      <p:sp>
        <p:nvSpPr>
          <p:cNvPr id="8" name="Content Placeholder 7">
            <a:extLst>
              <a:ext uri="{FF2B5EF4-FFF2-40B4-BE49-F238E27FC236}">
                <a16:creationId xmlns:a16="http://schemas.microsoft.com/office/drawing/2014/main" id="{CAC245A4-E9D4-10CA-D036-69D35C34DE31}"/>
              </a:ext>
            </a:extLst>
          </p:cNvPr>
          <p:cNvSpPr>
            <a:spLocks noGrp="1"/>
          </p:cNvSpPr>
          <p:nvPr>
            <p:ph idx="1"/>
          </p:nvPr>
        </p:nvSpPr>
        <p:spPr>
          <a:xfrm>
            <a:off x="838200" y="1594624"/>
            <a:ext cx="10515600" cy="4582339"/>
          </a:xfrm>
        </p:spPr>
        <p:txBody>
          <a:bodyPr>
            <a:normAutofit fontScale="92500" lnSpcReduction="10000"/>
          </a:bodyPr>
          <a:lstStyle/>
          <a:p>
            <a:pPr lvl="0"/>
            <a:r>
              <a:rPr lang="en-US" dirty="0"/>
              <a:t>Some insurance companies are reducing the number of Medicare Advantage plans they offer or leaving certain counties.</a:t>
            </a:r>
          </a:p>
          <a:p>
            <a:r>
              <a:rPr lang="en-US" dirty="0"/>
              <a:t>Humana is no longer offering Medicare Advantage plans in Minnesota.</a:t>
            </a:r>
          </a:p>
          <a:p>
            <a:r>
              <a:rPr lang="en-US" dirty="0"/>
              <a:t>Blue Cross Blue Shield of Minnesota, HealthPartners, Medica and AARP (United Healthcare) are reducing the number of Medicare Advantage plans.</a:t>
            </a:r>
          </a:p>
          <a:p>
            <a:r>
              <a:rPr lang="en-US" dirty="0"/>
              <a:t>Fifteen (15) counties do not have Medicare Advantage plans, but they have Medicare Cost plans — Aitkin, Carlton, Chippewa, Cook, Goodhue, Koochiching, Lake, McLeod, Meeker, Mille Lacs, Pine, Rice, Sibley, Stevens, Yellow Medicine</a:t>
            </a:r>
          </a:p>
          <a:p>
            <a:r>
              <a:rPr lang="en-US" dirty="0"/>
              <a:t>Three (3) counties do not have Medicare Advantage or Cost plans — Crow Wing, Lake of the Woods, Wadena</a:t>
            </a:r>
          </a:p>
        </p:txBody>
      </p:sp>
      <p:sp>
        <p:nvSpPr>
          <p:cNvPr id="4" name="Date Placeholder 3">
            <a:extLst>
              <a:ext uri="{FF2B5EF4-FFF2-40B4-BE49-F238E27FC236}">
                <a16:creationId xmlns:a16="http://schemas.microsoft.com/office/drawing/2014/main" id="{C3514427-E7C9-9578-D0CE-C1BF4D8C2EC6}"/>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084126A9-C1E2-1B26-9442-70A3C74A1102}"/>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426053EF-B7D2-A16A-E0A0-A43EA339E9F5}"/>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17</a:t>
            </a:fld>
            <a:endParaRPr lang="en-US" dirty="0"/>
          </a:p>
        </p:txBody>
      </p:sp>
    </p:spTree>
    <p:extLst>
      <p:ext uri="{BB962C8B-B14F-4D97-AF65-F5344CB8AC3E}">
        <p14:creationId xmlns:p14="http://schemas.microsoft.com/office/powerpoint/2010/main" val="1168587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FEA7C-CF92-ACF6-F219-BAB950CC4EF8}"/>
              </a:ext>
            </a:extLst>
          </p:cNvPr>
          <p:cNvSpPr>
            <a:spLocks noGrp="1"/>
          </p:cNvSpPr>
          <p:nvPr>
            <p:ph type="title"/>
          </p:nvPr>
        </p:nvSpPr>
        <p:spPr>
          <a:xfrm>
            <a:off x="838200" y="-1"/>
            <a:ext cx="10515600" cy="1216025"/>
          </a:xfrm>
        </p:spPr>
        <p:txBody>
          <a:bodyPr/>
          <a:lstStyle/>
          <a:p>
            <a:r>
              <a:rPr lang="en-US" dirty="0"/>
              <a:t>Medicare Cost plans available in more counties</a:t>
            </a:r>
          </a:p>
        </p:txBody>
      </p:sp>
      <p:sp>
        <p:nvSpPr>
          <p:cNvPr id="3" name="Content Placeholder 2">
            <a:extLst>
              <a:ext uri="{FF2B5EF4-FFF2-40B4-BE49-F238E27FC236}">
                <a16:creationId xmlns:a16="http://schemas.microsoft.com/office/drawing/2014/main" id="{33460F89-D395-1368-06D6-84E771C2179B}"/>
              </a:ext>
            </a:extLst>
          </p:cNvPr>
          <p:cNvSpPr>
            <a:spLocks noGrp="1"/>
          </p:cNvSpPr>
          <p:nvPr>
            <p:ph sz="half" idx="1"/>
          </p:nvPr>
        </p:nvSpPr>
        <p:spPr>
          <a:xfrm>
            <a:off x="838200" y="1594624"/>
            <a:ext cx="5181600" cy="4582339"/>
          </a:xfrm>
        </p:spPr>
        <p:txBody>
          <a:bodyPr>
            <a:normAutofit lnSpcReduction="10000"/>
          </a:bodyPr>
          <a:lstStyle/>
          <a:p>
            <a:r>
              <a:rPr lang="en-US" dirty="0"/>
              <a:t>Cost plans are available in 28 counties in Minnesota for 2027</a:t>
            </a:r>
          </a:p>
          <a:p>
            <a:r>
              <a:rPr lang="en-US" dirty="0"/>
              <a:t>Medicare Cost plans are managed by private insurance companies and combine a managed care plan with Original Medicare.</a:t>
            </a:r>
          </a:p>
          <a:p>
            <a:r>
              <a:rPr lang="en-US" dirty="0"/>
              <a:t>These are not the same as Medicare Advantage plans.</a:t>
            </a:r>
          </a:p>
          <a:p>
            <a:r>
              <a:rPr lang="en-US" dirty="0"/>
              <a:t>People with ESRD are not eligible for Cost plans.</a:t>
            </a:r>
          </a:p>
        </p:txBody>
      </p:sp>
      <p:pic>
        <p:nvPicPr>
          <p:cNvPr id="14" name="Content Placeholder 13">
            <a:extLst>
              <a:ext uri="{FF2B5EF4-FFF2-40B4-BE49-F238E27FC236}">
                <a16:creationId xmlns:a16="http://schemas.microsoft.com/office/drawing/2014/main" id="{39FDACD7-8D51-1C6B-CAD2-5E0E0A42F61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bwMode="gray">
          <a:xfrm>
            <a:off x="6730183" y="1593850"/>
            <a:ext cx="4065633" cy="4583113"/>
          </a:xfrm>
          <a:noFill/>
        </p:spPr>
      </p:pic>
      <p:sp>
        <p:nvSpPr>
          <p:cNvPr id="4" name="Date Placeholder 3">
            <a:extLst>
              <a:ext uri="{FF2B5EF4-FFF2-40B4-BE49-F238E27FC236}">
                <a16:creationId xmlns:a16="http://schemas.microsoft.com/office/drawing/2014/main" id="{99B7215A-F906-6632-0E6B-154E7393693E}"/>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4FF7A6BD-032C-637B-49E8-6E242D471869}"/>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695DE7AF-19D0-E1D5-047D-316947A87BA6}"/>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1848277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4CC7-B9EB-ED6A-8B7B-7BFDB2A6CD17}"/>
              </a:ext>
            </a:extLst>
          </p:cNvPr>
          <p:cNvSpPr>
            <a:spLocks noGrp="1"/>
          </p:cNvSpPr>
          <p:nvPr>
            <p:ph type="title"/>
          </p:nvPr>
        </p:nvSpPr>
        <p:spPr>
          <a:xfrm>
            <a:off x="838200" y="-1"/>
            <a:ext cx="10515600" cy="1216025"/>
          </a:xfrm>
        </p:spPr>
        <p:txBody>
          <a:bodyPr/>
          <a:lstStyle/>
          <a:p>
            <a:pPr lvl="0"/>
            <a:r>
              <a:rPr lang="en-US" dirty="0"/>
              <a:t>New annual Medigap Open Enrollment Periods</a:t>
            </a:r>
          </a:p>
        </p:txBody>
      </p:sp>
      <p:sp>
        <p:nvSpPr>
          <p:cNvPr id="8" name="Content Placeholder 7">
            <a:extLst>
              <a:ext uri="{FF2B5EF4-FFF2-40B4-BE49-F238E27FC236}">
                <a16:creationId xmlns:a16="http://schemas.microsoft.com/office/drawing/2014/main" id="{98D6E0CC-645F-A172-7CBF-A36FAE44156D}"/>
              </a:ext>
            </a:extLst>
          </p:cNvPr>
          <p:cNvSpPr>
            <a:spLocks noGrp="1"/>
          </p:cNvSpPr>
          <p:nvPr>
            <p:ph idx="1"/>
          </p:nvPr>
        </p:nvSpPr>
        <p:spPr>
          <a:xfrm>
            <a:off x="838200" y="1594624"/>
            <a:ext cx="10515600" cy="4582339"/>
          </a:xfrm>
        </p:spPr>
        <p:txBody>
          <a:bodyPr>
            <a:normAutofit fontScale="85000" lnSpcReduction="20000"/>
          </a:bodyPr>
          <a:lstStyle/>
          <a:p>
            <a:r>
              <a:rPr lang="en-US" dirty="0"/>
              <a:t>Medicare Supplement Insurance, more commonly known as Medigap, is sold by private companies and helps pay some of the out-of-pocket costs that Original Medicare does not cover.</a:t>
            </a:r>
          </a:p>
          <a:p>
            <a:r>
              <a:rPr lang="en-US" dirty="0"/>
              <a:t>There will be new opportunities for people to purchase or change Medigap coverage in 2027.</a:t>
            </a:r>
          </a:p>
          <a:p>
            <a:pPr lvl="1"/>
            <a:r>
              <a:rPr lang="en-US" dirty="0"/>
              <a:t>Eligible people ages 65 to 70 who have not previously had or applied for Medigap coverage can purchase a Medigap policy without medical underwriting.</a:t>
            </a:r>
          </a:p>
          <a:p>
            <a:pPr lvl="1"/>
            <a:r>
              <a:rPr lang="en-US" dirty="0"/>
              <a:t>Eligible people can also switch Medigap insurers or policies without medical underwriting during this period.</a:t>
            </a:r>
          </a:p>
          <a:p>
            <a:pPr lvl="1"/>
            <a:r>
              <a:rPr lang="en-US" dirty="0"/>
              <a:t>This is a significant change in Minnesota because insurance companies generally can use health questions to decide whether to accept an applicant outside protected enrollment periods.</a:t>
            </a:r>
          </a:p>
          <a:p>
            <a:r>
              <a:rPr lang="en-US" dirty="0"/>
              <a:t>Medicare Open Enrollment does not automatically give everyone the right to buy any Medigap policy without medical underwriting. Check the person's age, previous Medigap coverage and eligibility before explaining their options.</a:t>
            </a:r>
          </a:p>
        </p:txBody>
      </p:sp>
      <p:sp>
        <p:nvSpPr>
          <p:cNvPr id="4" name="Date Placeholder 3">
            <a:extLst>
              <a:ext uri="{FF2B5EF4-FFF2-40B4-BE49-F238E27FC236}">
                <a16:creationId xmlns:a16="http://schemas.microsoft.com/office/drawing/2014/main" id="{9C01424A-0FBE-3542-D532-0FCACE7F7895}"/>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55ADF874-7B9A-A48B-41FD-42A50965EF39}"/>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2F10CE77-B02E-E403-5878-4F4691CEB6F4}"/>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3175656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6FD9-A844-5633-0360-2CE1D6DA44F4}"/>
              </a:ext>
            </a:extLst>
          </p:cNvPr>
          <p:cNvSpPr>
            <a:spLocks noGrp="1"/>
          </p:cNvSpPr>
          <p:nvPr>
            <p:ph type="title"/>
          </p:nvPr>
        </p:nvSpPr>
        <p:spPr/>
        <p:txBody>
          <a:bodyPr/>
          <a:lstStyle/>
          <a:p>
            <a:r>
              <a:rPr lang="en-US"/>
              <a:t>Guaranteed issue rights versus open enrollment</a:t>
            </a:r>
            <a:endParaRPr lang="en-US" dirty="0"/>
          </a:p>
        </p:txBody>
      </p:sp>
      <p:sp>
        <p:nvSpPr>
          <p:cNvPr id="8" name="Content Placeholder 7">
            <a:extLst>
              <a:ext uri="{FF2B5EF4-FFF2-40B4-BE49-F238E27FC236}">
                <a16:creationId xmlns:a16="http://schemas.microsoft.com/office/drawing/2014/main" id="{76698501-B73D-BA96-42B7-60B60CF8ED51}"/>
              </a:ext>
            </a:extLst>
          </p:cNvPr>
          <p:cNvSpPr>
            <a:spLocks noGrp="1"/>
          </p:cNvSpPr>
          <p:nvPr>
            <p:ph idx="1"/>
          </p:nvPr>
        </p:nvSpPr>
        <p:spPr/>
        <p:txBody>
          <a:bodyPr/>
          <a:lstStyle/>
          <a:p>
            <a:pPr marL="0" indent="0">
              <a:buNone/>
            </a:pPr>
            <a:r>
              <a:rPr lang="en-US" dirty="0"/>
              <a:t>There are two ways people can purchase a Medigap policy without answering health questions. The main difference is why they qualify and when they can enroll.</a:t>
            </a:r>
          </a:p>
        </p:txBody>
      </p:sp>
      <p:sp>
        <p:nvSpPr>
          <p:cNvPr id="4" name="Date Placeholder 3">
            <a:extLst>
              <a:ext uri="{FF2B5EF4-FFF2-40B4-BE49-F238E27FC236}">
                <a16:creationId xmlns:a16="http://schemas.microsoft.com/office/drawing/2014/main" id="{66CFDD53-94AE-9BA3-318D-B7A012897CE9}"/>
              </a:ext>
            </a:extLst>
          </p:cNvPr>
          <p:cNvSpPr>
            <a:spLocks noGrp="1"/>
          </p:cNvSpPr>
          <p:nvPr>
            <p:ph type="dt" sz="half" idx="10"/>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F1135048-C8B8-936D-9C7F-4CC06CD7EBC2}"/>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9828607E-9BA3-5319-F454-66ED547D6698}"/>
              </a:ext>
            </a:extLst>
          </p:cNvPr>
          <p:cNvSpPr>
            <a:spLocks noGrp="1"/>
          </p:cNvSpPr>
          <p:nvPr>
            <p:ph type="sldNum" sz="quarter" idx="12"/>
          </p:nvPr>
        </p:nvSpPr>
        <p:spPr/>
        <p:txBody>
          <a:bodyPr/>
          <a:lstStyle/>
          <a:p>
            <a:fld id="{48F63A3B-78C7-47BE-AE5E-E10140E04643}" type="slidenum">
              <a:rPr lang="en-US" smtClean="0"/>
              <a:t>20</a:t>
            </a:fld>
            <a:endParaRPr lang="en-US" dirty="0"/>
          </a:p>
        </p:txBody>
      </p:sp>
      <p:graphicFrame>
        <p:nvGraphicFramePr>
          <p:cNvPr id="11" name="Content Placeholder 6">
            <a:extLst>
              <a:ext uri="{FF2B5EF4-FFF2-40B4-BE49-F238E27FC236}">
                <a16:creationId xmlns:a16="http://schemas.microsoft.com/office/drawing/2014/main" id="{10F43B29-AAE5-F220-10E8-1BA52499366F}"/>
              </a:ext>
            </a:extLst>
          </p:cNvPr>
          <p:cNvGraphicFramePr>
            <a:graphicFrameLocks/>
          </p:cNvGraphicFramePr>
          <p:nvPr>
            <p:extLst>
              <p:ext uri="{D42A27DB-BD31-4B8C-83A1-F6EECF244321}">
                <p14:modId xmlns:p14="http://schemas.microsoft.com/office/powerpoint/2010/main" val="4006993219"/>
              </p:ext>
            </p:extLst>
          </p:nvPr>
        </p:nvGraphicFramePr>
        <p:xfrm>
          <a:off x="838200" y="3025505"/>
          <a:ext cx="10515600" cy="3210560"/>
        </p:xfrm>
        <a:graphic>
          <a:graphicData uri="http://schemas.openxmlformats.org/drawingml/2006/table">
            <a:tbl>
              <a:tblPr firstRow="1" bandRow="1">
                <a:tableStyleId>{5C22544A-7EE6-4342-B048-85BDC9FD1C3A}</a:tableStyleId>
              </a:tblPr>
              <a:tblGrid>
                <a:gridCol w="2114006">
                  <a:extLst>
                    <a:ext uri="{9D8B030D-6E8A-4147-A177-3AD203B41FA5}">
                      <a16:colId xmlns:a16="http://schemas.microsoft.com/office/drawing/2014/main" val="1115004829"/>
                    </a:ext>
                  </a:extLst>
                </a:gridCol>
                <a:gridCol w="4896394">
                  <a:extLst>
                    <a:ext uri="{9D8B030D-6E8A-4147-A177-3AD203B41FA5}">
                      <a16:colId xmlns:a16="http://schemas.microsoft.com/office/drawing/2014/main" val="1050946511"/>
                    </a:ext>
                  </a:extLst>
                </a:gridCol>
                <a:gridCol w="3505200">
                  <a:extLst>
                    <a:ext uri="{9D8B030D-6E8A-4147-A177-3AD203B41FA5}">
                      <a16:colId xmlns:a16="http://schemas.microsoft.com/office/drawing/2014/main" val="1010315741"/>
                    </a:ext>
                  </a:extLst>
                </a:gridCol>
              </a:tblGrid>
              <a:tr h="370840">
                <a:tc>
                  <a:txBody>
                    <a:bodyPr/>
                    <a:lstStyle/>
                    <a:p>
                      <a:pPr algn="ctr"/>
                      <a:r>
                        <a:rPr lang="en-US" dirty="0"/>
                        <a:t>Rule</a:t>
                      </a:r>
                    </a:p>
                  </a:txBody>
                  <a:tcPr>
                    <a:lnB w="12700" cap="flat" cmpd="sng" algn="ctr">
                      <a:solidFill>
                        <a:schemeClr val="tx1"/>
                      </a:solidFill>
                      <a:prstDash val="solid"/>
                      <a:round/>
                      <a:headEnd type="none" w="med" len="med"/>
                      <a:tailEnd type="none" w="med" len="med"/>
                    </a:lnB>
                  </a:tcPr>
                </a:tc>
                <a:tc>
                  <a:txBody>
                    <a:bodyPr/>
                    <a:lstStyle/>
                    <a:p>
                      <a:pPr algn="ctr"/>
                      <a:r>
                        <a:rPr lang="en-US" dirty="0"/>
                        <a:t>NEW Medigap Open Enrollment Period</a:t>
                      </a:r>
                    </a:p>
                  </a:txBody>
                  <a:tcPr>
                    <a:lnB w="12700" cap="flat" cmpd="sng" algn="ctr">
                      <a:solidFill>
                        <a:schemeClr val="tx1"/>
                      </a:solidFill>
                      <a:prstDash val="solid"/>
                      <a:round/>
                      <a:headEnd type="none" w="med" len="med"/>
                      <a:tailEnd type="none" w="med" len="med"/>
                    </a:lnB>
                  </a:tcPr>
                </a:tc>
                <a:tc>
                  <a:txBody>
                    <a:bodyPr/>
                    <a:lstStyle/>
                    <a:p>
                      <a:pPr algn="ctr"/>
                      <a:r>
                        <a:rPr lang="en-US" dirty="0"/>
                        <a:t>Guaranteed issue rights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4533912"/>
                  </a:ext>
                </a:extLst>
              </a:tr>
              <a:tr h="370840">
                <a:tc>
                  <a:txBody>
                    <a:bodyPr/>
                    <a:lstStyle/>
                    <a:p>
                      <a:r>
                        <a:rPr lang="en-US" b="1" dirty="0"/>
                        <a:t>Qualification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Generally, people ages 65 through 70 who have not previously had or applied for Medigap coverage and meet the law's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The first six (6) months after you or your spouse enrolls in Part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3484329"/>
                  </a:ext>
                </a:extLst>
              </a:tr>
              <a:tr h="370840">
                <a:tc>
                  <a:txBody>
                    <a:bodyPr/>
                    <a:lstStyle/>
                    <a:p>
                      <a:r>
                        <a:rPr lang="en-US" b="1" dirty="0"/>
                        <a:t>Enrollment 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During the annual period established by Minnesota law. 10/15-12/7 and 1/1-3/31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During a limited window tied to the qualifying event.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7155040"/>
                  </a:ext>
                </a:extLst>
              </a:tr>
              <a:tr h="370840">
                <a:tc>
                  <a:txBody>
                    <a:bodyPr/>
                    <a:lstStyle/>
                    <a:p>
                      <a:r>
                        <a:rPr lang="en-US" b="1" dirty="0"/>
                        <a:t>Underwriting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No, if the person meets the annual enrollment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No, if the person qualifies for guaranteed issue rights and applies within the required period.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5727161"/>
                  </a:ext>
                </a:extLst>
              </a:tr>
              <a:tr h="370840">
                <a:tc>
                  <a:txBody>
                    <a:bodyPr/>
                    <a:lstStyle/>
                    <a:p>
                      <a:r>
                        <a:rPr lang="en-US" b="1" dirty="0"/>
                        <a:t>Surcharge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Will apply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084312"/>
                  </a:ext>
                </a:extLst>
              </a:tr>
            </a:tbl>
          </a:graphicData>
        </a:graphic>
      </p:graphicFrame>
    </p:spTree>
    <p:extLst>
      <p:ext uri="{BB962C8B-B14F-4D97-AF65-F5344CB8AC3E}">
        <p14:creationId xmlns:p14="http://schemas.microsoft.com/office/powerpoint/2010/main" val="170815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85D2-2C24-47B8-F5B0-A31AC8C2C446}"/>
              </a:ext>
            </a:extLst>
          </p:cNvPr>
          <p:cNvSpPr>
            <a:spLocks noGrp="1"/>
          </p:cNvSpPr>
          <p:nvPr>
            <p:ph type="title"/>
          </p:nvPr>
        </p:nvSpPr>
        <p:spPr>
          <a:xfrm>
            <a:off x="838200" y="-1"/>
            <a:ext cx="10515600" cy="1216025"/>
          </a:xfrm>
        </p:spPr>
        <p:txBody>
          <a:bodyPr/>
          <a:lstStyle/>
          <a:p>
            <a:r>
              <a:rPr lang="en-US" dirty="0"/>
              <a:t>Medigap Open Enrollment Periods dates</a:t>
            </a:r>
          </a:p>
        </p:txBody>
      </p:sp>
      <p:sp>
        <p:nvSpPr>
          <p:cNvPr id="3" name="Content Placeholder 2">
            <a:extLst>
              <a:ext uri="{FF2B5EF4-FFF2-40B4-BE49-F238E27FC236}">
                <a16:creationId xmlns:a16="http://schemas.microsoft.com/office/drawing/2014/main" id="{BDBB28AA-967D-D7FE-AD84-7D2B5AA8DE75}"/>
              </a:ext>
            </a:extLst>
          </p:cNvPr>
          <p:cNvSpPr>
            <a:spLocks noGrp="1"/>
          </p:cNvSpPr>
          <p:nvPr>
            <p:ph sz="half" idx="1"/>
          </p:nvPr>
        </p:nvSpPr>
        <p:spPr>
          <a:xfrm>
            <a:off x="838200" y="1594624"/>
            <a:ext cx="5181600" cy="4582339"/>
          </a:xfrm>
        </p:spPr>
        <p:txBody>
          <a:bodyPr/>
          <a:lstStyle/>
          <a:p>
            <a:r>
              <a:rPr lang="en-US" dirty="0"/>
              <a:t>There are two Medigap Open Enrollment Periods. </a:t>
            </a:r>
          </a:p>
          <a:p>
            <a:r>
              <a:rPr lang="en-US" dirty="0"/>
              <a:t>When you purchase a policy will determine coverage starting date.</a:t>
            </a:r>
          </a:p>
          <a:p>
            <a:r>
              <a:rPr lang="en-US" dirty="0"/>
              <a:t>While these dates align with the annual Medicare Advantage annual enrollment period and the Medicare Advantage open enrollment period, these are separate enrollment periods.</a:t>
            </a:r>
          </a:p>
        </p:txBody>
      </p:sp>
      <p:graphicFrame>
        <p:nvGraphicFramePr>
          <p:cNvPr id="8" name="Content Placeholder 7">
            <a:extLst>
              <a:ext uri="{FF2B5EF4-FFF2-40B4-BE49-F238E27FC236}">
                <a16:creationId xmlns:a16="http://schemas.microsoft.com/office/drawing/2014/main" id="{07EEBCAC-3700-8079-CB3F-A8A84E2A3F7D}"/>
              </a:ext>
            </a:extLst>
          </p:cNvPr>
          <p:cNvGraphicFramePr>
            <a:graphicFrameLocks noGrp="1"/>
          </p:cNvGraphicFramePr>
          <p:nvPr>
            <p:ph sz="half" idx="2"/>
            <p:extLst>
              <p:ext uri="{D42A27DB-BD31-4B8C-83A1-F6EECF244321}">
                <p14:modId xmlns:p14="http://schemas.microsoft.com/office/powerpoint/2010/main" val="1154341981"/>
              </p:ext>
            </p:extLst>
          </p:nvPr>
        </p:nvGraphicFramePr>
        <p:xfrm>
          <a:off x="6172200" y="1593850"/>
          <a:ext cx="5181600" cy="1835151"/>
        </p:xfrm>
        <a:graphic>
          <a:graphicData uri="http://schemas.openxmlformats.org/drawingml/2006/table">
            <a:tbl>
              <a:tblPr firstRow="1" bandRow="1">
                <a:tableStyleId>{5C22544A-7EE6-4342-B048-85BDC9FD1C3A}</a:tableStyleId>
              </a:tblPr>
              <a:tblGrid>
                <a:gridCol w="3008870">
                  <a:extLst>
                    <a:ext uri="{9D8B030D-6E8A-4147-A177-3AD203B41FA5}">
                      <a16:colId xmlns:a16="http://schemas.microsoft.com/office/drawing/2014/main" val="2947216098"/>
                    </a:ext>
                  </a:extLst>
                </a:gridCol>
                <a:gridCol w="2172730">
                  <a:extLst>
                    <a:ext uri="{9D8B030D-6E8A-4147-A177-3AD203B41FA5}">
                      <a16:colId xmlns:a16="http://schemas.microsoft.com/office/drawing/2014/main" val="214342525"/>
                    </a:ext>
                  </a:extLst>
                </a:gridCol>
              </a:tblGrid>
              <a:tr h="436903">
                <a:tc>
                  <a:txBody>
                    <a:bodyPr/>
                    <a:lstStyle/>
                    <a:p>
                      <a:pPr algn="ctr"/>
                      <a:r>
                        <a:rPr lang="en-US" sz="2000" dirty="0"/>
                        <a:t>Enrollment period</a:t>
                      </a:r>
                    </a:p>
                  </a:txBody>
                  <a:tcPr>
                    <a:lnB w="12700" cap="flat" cmpd="sng" algn="ctr">
                      <a:solidFill>
                        <a:schemeClr val="tx1"/>
                      </a:solidFill>
                      <a:prstDash val="solid"/>
                      <a:round/>
                      <a:headEnd type="none" w="med" len="med"/>
                      <a:tailEnd type="none" w="med" len="med"/>
                    </a:lnB>
                  </a:tcPr>
                </a:tc>
                <a:tc>
                  <a:txBody>
                    <a:bodyPr/>
                    <a:lstStyle/>
                    <a:p>
                      <a:pPr algn="ctr"/>
                      <a:r>
                        <a:rPr lang="en-US" sz="2000" dirty="0"/>
                        <a:t>Coverage begins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9046540"/>
                  </a:ext>
                </a:extLst>
              </a:tr>
              <a:tr h="625266">
                <a:tc>
                  <a:txBody>
                    <a:bodyPr/>
                    <a:lstStyle/>
                    <a:p>
                      <a:r>
                        <a:rPr lang="en-US" sz="2000" dirty="0"/>
                        <a:t>October 15 – December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t>January 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8756769"/>
                  </a:ext>
                </a:extLst>
              </a:tr>
              <a:tr h="772982">
                <a:tc>
                  <a:txBody>
                    <a:bodyPr/>
                    <a:lstStyle/>
                    <a:p>
                      <a:r>
                        <a:rPr lang="en-US" sz="2000" dirty="0"/>
                        <a:t>January 1 – March 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t>The first day of the following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9546505"/>
                  </a:ext>
                </a:extLst>
              </a:tr>
            </a:tbl>
          </a:graphicData>
        </a:graphic>
      </p:graphicFrame>
      <p:sp>
        <p:nvSpPr>
          <p:cNvPr id="4" name="Date Placeholder 3">
            <a:extLst>
              <a:ext uri="{FF2B5EF4-FFF2-40B4-BE49-F238E27FC236}">
                <a16:creationId xmlns:a16="http://schemas.microsoft.com/office/drawing/2014/main" id="{B2CBD739-961B-D97D-95E5-630C5F27E090}"/>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30C7FA89-4485-9B69-AB09-F8B0DEF6608D}"/>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29F76DF1-87DB-AB15-B6D4-CBE7B3D3EFD8}"/>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2735177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32F95-9834-2147-7B1A-669A7B9A2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165A4-9C2B-4791-ACC9-9CF7DDE57F66}"/>
              </a:ext>
            </a:extLst>
          </p:cNvPr>
          <p:cNvSpPr>
            <a:spLocks noGrp="1"/>
          </p:cNvSpPr>
          <p:nvPr>
            <p:ph type="title"/>
          </p:nvPr>
        </p:nvSpPr>
        <p:spPr/>
        <p:txBody>
          <a:bodyPr/>
          <a:lstStyle/>
          <a:p>
            <a:r>
              <a:rPr lang="en-US" dirty="0"/>
              <a:t>Medigap premium surcharge</a:t>
            </a:r>
          </a:p>
        </p:txBody>
      </p:sp>
      <p:sp>
        <p:nvSpPr>
          <p:cNvPr id="3" name="Content Placeholder 2">
            <a:extLst>
              <a:ext uri="{FF2B5EF4-FFF2-40B4-BE49-F238E27FC236}">
                <a16:creationId xmlns:a16="http://schemas.microsoft.com/office/drawing/2014/main" id="{BE6442A3-599C-FDB5-EC10-21EBE4F3E4FF}"/>
              </a:ext>
            </a:extLst>
          </p:cNvPr>
          <p:cNvSpPr>
            <a:spLocks noGrp="1"/>
          </p:cNvSpPr>
          <p:nvPr>
            <p:ph sz="half" idx="1"/>
          </p:nvPr>
        </p:nvSpPr>
        <p:spPr/>
        <p:txBody>
          <a:bodyPr>
            <a:normAutofit fontScale="92500" lnSpcReduction="20000"/>
          </a:bodyPr>
          <a:lstStyle/>
          <a:p>
            <a:r>
              <a:rPr lang="en-US" dirty="0"/>
              <a:t>Minnesota's new annual Medigap open enrollment period comes with a premium surcharge for some people.</a:t>
            </a:r>
          </a:p>
          <a:p>
            <a:r>
              <a:rPr lang="en-US" dirty="0"/>
              <a:t>The surcharge applies to eligible people who are 65 through 70 years old, who purchase a policy during the annual open enrollment period instead of their initial six-month Medigap enrollment period.</a:t>
            </a:r>
          </a:p>
          <a:p>
            <a:r>
              <a:rPr lang="en-US" dirty="0"/>
              <a:t>The surcharge applies to the person's premium for as long as they keep the policy. It is added to any regular premium increases.</a:t>
            </a:r>
          </a:p>
        </p:txBody>
      </p:sp>
      <p:sp>
        <p:nvSpPr>
          <p:cNvPr id="4" name="Date Placeholder 3">
            <a:extLst>
              <a:ext uri="{FF2B5EF4-FFF2-40B4-BE49-F238E27FC236}">
                <a16:creationId xmlns:a16="http://schemas.microsoft.com/office/drawing/2014/main" id="{4B671849-B2FA-2A2F-C96D-AD780E83D3BD}"/>
              </a:ext>
            </a:extLst>
          </p:cNvPr>
          <p:cNvSpPr>
            <a:spLocks noGrp="1"/>
          </p:cNvSpPr>
          <p:nvPr>
            <p:ph type="dt" sz="half" idx="10"/>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64CBDCDE-7AD9-C64F-C022-4CB789AE59BC}"/>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617F5882-D378-A47D-47FC-1541B3CDCF2C}"/>
              </a:ext>
            </a:extLst>
          </p:cNvPr>
          <p:cNvSpPr>
            <a:spLocks noGrp="1"/>
          </p:cNvSpPr>
          <p:nvPr>
            <p:ph type="sldNum" sz="quarter" idx="12"/>
          </p:nvPr>
        </p:nvSpPr>
        <p:spPr/>
        <p:txBody>
          <a:bodyPr/>
          <a:lstStyle/>
          <a:p>
            <a:fld id="{48F63A3B-78C7-47BE-AE5E-E10140E04643}" type="slidenum">
              <a:rPr lang="en-US" smtClean="0"/>
              <a:pPr/>
              <a:t>22</a:t>
            </a:fld>
            <a:endParaRPr lang="en-US" dirty="0"/>
          </a:p>
        </p:txBody>
      </p:sp>
      <p:graphicFrame>
        <p:nvGraphicFramePr>
          <p:cNvPr id="9" name="Content Placeholder 19">
            <a:extLst>
              <a:ext uri="{FF2B5EF4-FFF2-40B4-BE49-F238E27FC236}">
                <a16:creationId xmlns:a16="http://schemas.microsoft.com/office/drawing/2014/main" id="{CBB39F99-BEF4-B311-590D-8D8AB9F77B4F}"/>
              </a:ext>
            </a:extLst>
          </p:cNvPr>
          <p:cNvGraphicFramePr>
            <a:graphicFrameLocks/>
          </p:cNvGraphicFramePr>
          <p:nvPr>
            <p:extLst>
              <p:ext uri="{D42A27DB-BD31-4B8C-83A1-F6EECF244321}">
                <p14:modId xmlns:p14="http://schemas.microsoft.com/office/powerpoint/2010/main" val="792277337"/>
              </p:ext>
            </p:extLst>
          </p:nvPr>
        </p:nvGraphicFramePr>
        <p:xfrm>
          <a:off x="6951406" y="1593850"/>
          <a:ext cx="4402394" cy="2225040"/>
        </p:xfrm>
        <a:graphic>
          <a:graphicData uri="http://schemas.openxmlformats.org/drawingml/2006/table">
            <a:tbl>
              <a:tblPr firstRow="1" bandRow="1">
                <a:tableStyleId>{8EC20E35-A176-4012-BC5E-935CFFF8708E}</a:tableStyleId>
              </a:tblPr>
              <a:tblGrid>
                <a:gridCol w="2201197">
                  <a:extLst>
                    <a:ext uri="{9D8B030D-6E8A-4147-A177-3AD203B41FA5}">
                      <a16:colId xmlns:a16="http://schemas.microsoft.com/office/drawing/2014/main" val="2145214042"/>
                    </a:ext>
                  </a:extLst>
                </a:gridCol>
                <a:gridCol w="2201197">
                  <a:extLst>
                    <a:ext uri="{9D8B030D-6E8A-4147-A177-3AD203B41FA5}">
                      <a16:colId xmlns:a16="http://schemas.microsoft.com/office/drawing/2014/main" val="2248726788"/>
                    </a:ext>
                  </a:extLst>
                </a:gridCol>
              </a:tblGrid>
              <a:tr h="370840">
                <a:tc>
                  <a:txBody>
                    <a:bodyPr/>
                    <a:lstStyle/>
                    <a:p>
                      <a:r>
                        <a:rPr lang="en-US" dirty="0"/>
                        <a:t>The year you enroll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Premium surcharge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853633"/>
                  </a:ext>
                </a:extLst>
              </a:tr>
              <a:tr h="370840">
                <a:tc>
                  <a:txBody>
                    <a:bodyPr/>
                    <a:lstStyle/>
                    <a:p>
                      <a:r>
                        <a:rPr lang="en-US" dirty="0"/>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3100014"/>
                  </a:ext>
                </a:extLst>
              </a:tr>
              <a:tr h="370840">
                <a:tc>
                  <a:txBody>
                    <a:bodyPr/>
                    <a:lstStyle/>
                    <a:p>
                      <a:r>
                        <a:rPr lang="en-US" dirty="0"/>
                        <a:t>2027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848066"/>
                  </a:ext>
                </a:extLst>
              </a:tr>
              <a:tr h="370840">
                <a:tc>
                  <a:txBody>
                    <a:bodyPr/>
                    <a:lstStyle/>
                    <a:p>
                      <a:r>
                        <a:rPr lang="en-US" dirty="0"/>
                        <a:t>2028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0119595"/>
                  </a:ext>
                </a:extLst>
              </a:tr>
              <a:tr h="370840">
                <a:tc>
                  <a:txBody>
                    <a:bodyPr/>
                    <a:lstStyle/>
                    <a:p>
                      <a:r>
                        <a:rPr lang="en-US" dirty="0"/>
                        <a:t>2029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1835848"/>
                  </a:ext>
                </a:extLst>
              </a:tr>
              <a:tr h="370840">
                <a:tc>
                  <a:txBody>
                    <a:bodyPr/>
                    <a:lstStyle/>
                    <a:p>
                      <a:r>
                        <a:rPr lang="en-US" dirty="0"/>
                        <a:t>2030 or after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314176"/>
                  </a:ext>
                </a:extLst>
              </a:tr>
            </a:tbl>
          </a:graphicData>
        </a:graphic>
      </p:graphicFrame>
    </p:spTree>
    <p:extLst>
      <p:ext uri="{BB962C8B-B14F-4D97-AF65-F5344CB8AC3E}">
        <p14:creationId xmlns:p14="http://schemas.microsoft.com/office/powerpoint/2010/main" val="1803881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EF84-2DBE-74CC-3FD4-4B25DB6FE3AB}"/>
              </a:ext>
            </a:extLst>
          </p:cNvPr>
          <p:cNvSpPr>
            <a:spLocks noGrp="1"/>
          </p:cNvSpPr>
          <p:nvPr>
            <p:ph type="title"/>
          </p:nvPr>
        </p:nvSpPr>
        <p:spPr>
          <a:xfrm>
            <a:off x="838200" y="-1"/>
            <a:ext cx="10515600" cy="1216025"/>
          </a:xfrm>
        </p:spPr>
        <p:txBody>
          <a:bodyPr/>
          <a:lstStyle/>
          <a:p>
            <a:r>
              <a:rPr lang="en-US" dirty="0"/>
              <a:t>What you should do during Medicare Open Enrollment</a:t>
            </a:r>
          </a:p>
        </p:txBody>
      </p:sp>
      <p:sp>
        <p:nvSpPr>
          <p:cNvPr id="26" name="Content Placeholder 25">
            <a:extLst>
              <a:ext uri="{FF2B5EF4-FFF2-40B4-BE49-F238E27FC236}">
                <a16:creationId xmlns:a16="http://schemas.microsoft.com/office/drawing/2014/main" id="{B3233543-7CC0-2CB3-9863-80F2A11312BD}"/>
              </a:ext>
            </a:extLst>
          </p:cNvPr>
          <p:cNvSpPr>
            <a:spLocks noGrp="1"/>
          </p:cNvSpPr>
          <p:nvPr>
            <p:ph sz="quarter" idx="10"/>
          </p:nvPr>
        </p:nvSpPr>
        <p:spPr/>
        <p:txBody>
          <a:bodyPr/>
          <a:lstStyle/>
          <a:p>
            <a:pPr marL="0" indent="0">
              <a:buNone/>
            </a:pPr>
            <a:r>
              <a:rPr lang="en-US" dirty="0"/>
              <a:t>There are certain steps you do every year to make sure you have the Medicare coverage that best fits your needs.</a:t>
            </a:r>
          </a:p>
          <a:p>
            <a:r>
              <a:rPr lang="en-US" dirty="0"/>
              <a:t>Step 1: Read the Annual Notice of Change (ANOC)</a:t>
            </a:r>
          </a:p>
          <a:p>
            <a:r>
              <a:rPr lang="en-US" dirty="0"/>
              <a:t>Step 2: Review your current coverage</a:t>
            </a:r>
          </a:p>
          <a:p>
            <a:r>
              <a:rPr lang="en-US" dirty="0"/>
              <a:t>Step 3: Gather personal information</a:t>
            </a:r>
          </a:p>
          <a:p>
            <a:r>
              <a:rPr lang="en-US" dirty="0"/>
              <a:t>Step 4: Compare available plans</a:t>
            </a:r>
          </a:p>
          <a:p>
            <a:r>
              <a:rPr lang="en-US" dirty="0"/>
              <a:t>Step 5: Make a decision and confirm enrollment</a:t>
            </a:r>
          </a:p>
        </p:txBody>
      </p:sp>
      <p:sp>
        <p:nvSpPr>
          <p:cNvPr id="4" name="Date Placeholder 3">
            <a:extLst>
              <a:ext uri="{FF2B5EF4-FFF2-40B4-BE49-F238E27FC236}">
                <a16:creationId xmlns:a16="http://schemas.microsoft.com/office/drawing/2014/main" id="{5C6ECC92-6777-F405-3AE7-775A6845E2B1}"/>
              </a:ext>
            </a:extLst>
          </p:cNvPr>
          <p:cNvSpPr>
            <a:spLocks noGrp="1"/>
          </p:cNvSpPr>
          <p:nvPr>
            <p:ph type="dt" sz="half" idx="11"/>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85C0530B-3F28-1E2B-F14D-8E148D6DE9DB}"/>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AB12AB71-E103-FEA2-1D33-CCD5FE8E6315}"/>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2520573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45A7-9FFE-0977-B858-940FA7F16D36}"/>
              </a:ext>
            </a:extLst>
          </p:cNvPr>
          <p:cNvSpPr>
            <a:spLocks noGrp="1"/>
          </p:cNvSpPr>
          <p:nvPr>
            <p:ph type="title"/>
          </p:nvPr>
        </p:nvSpPr>
        <p:spPr>
          <a:xfrm>
            <a:off x="838200" y="-1"/>
            <a:ext cx="10515600" cy="1216025"/>
          </a:xfrm>
        </p:spPr>
        <p:txBody>
          <a:bodyPr/>
          <a:lstStyle/>
          <a:p>
            <a:r>
              <a:rPr lang="en-US" dirty="0"/>
              <a:t>Step 1: Read the Annual Notice of Change</a:t>
            </a:r>
          </a:p>
        </p:txBody>
      </p:sp>
      <p:sp>
        <p:nvSpPr>
          <p:cNvPr id="8" name="Content Placeholder 7">
            <a:extLst>
              <a:ext uri="{FF2B5EF4-FFF2-40B4-BE49-F238E27FC236}">
                <a16:creationId xmlns:a16="http://schemas.microsoft.com/office/drawing/2014/main" id="{13174397-6040-CEB6-3FE7-4CC9201121D1}"/>
              </a:ext>
            </a:extLst>
          </p:cNvPr>
          <p:cNvSpPr>
            <a:spLocks noGrp="1"/>
          </p:cNvSpPr>
          <p:nvPr>
            <p:ph idx="1"/>
          </p:nvPr>
        </p:nvSpPr>
        <p:spPr>
          <a:xfrm>
            <a:off x="838200" y="1594624"/>
            <a:ext cx="10515600" cy="4582339"/>
          </a:xfrm>
        </p:spPr>
        <p:txBody>
          <a:bodyPr/>
          <a:lstStyle/>
          <a:p>
            <a:r>
              <a:rPr lang="en-US" dirty="0"/>
              <a:t>If you’re currently on a Medicare plan, each fall you’ll receive an ANOC, which outlines any changes in coverage, costs, etc. that will be effective in January.</a:t>
            </a:r>
          </a:p>
          <a:p>
            <a:pPr lvl="1"/>
            <a:r>
              <a:rPr lang="en-US" dirty="0"/>
              <a:t>Use the information to help you decide if you should make a plan change.</a:t>
            </a:r>
          </a:p>
          <a:p>
            <a:r>
              <a:rPr lang="en-US" dirty="0"/>
              <a:t>If you can’t find your ANOC, call your plan to get a copy.</a:t>
            </a:r>
          </a:p>
        </p:txBody>
      </p:sp>
      <p:sp>
        <p:nvSpPr>
          <p:cNvPr id="4" name="Date Placeholder 3">
            <a:extLst>
              <a:ext uri="{FF2B5EF4-FFF2-40B4-BE49-F238E27FC236}">
                <a16:creationId xmlns:a16="http://schemas.microsoft.com/office/drawing/2014/main" id="{F0DFB2CC-14D4-0127-9258-6E462E3A48C1}"/>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F7A905B7-FD57-3168-EA44-3731D0EDCBD5}"/>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B6003BF8-9878-5F6F-7821-1CC56F7044CB}"/>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24</a:t>
            </a:fld>
            <a:endParaRPr lang="en-US" dirty="0"/>
          </a:p>
        </p:txBody>
      </p:sp>
    </p:spTree>
    <p:extLst>
      <p:ext uri="{BB962C8B-B14F-4D97-AF65-F5344CB8AC3E}">
        <p14:creationId xmlns:p14="http://schemas.microsoft.com/office/powerpoint/2010/main" val="3668490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4510-A85D-D619-DE03-8FE807C5065D}"/>
              </a:ext>
            </a:extLst>
          </p:cNvPr>
          <p:cNvSpPr>
            <a:spLocks noGrp="1"/>
          </p:cNvSpPr>
          <p:nvPr>
            <p:ph type="title"/>
          </p:nvPr>
        </p:nvSpPr>
        <p:spPr>
          <a:xfrm>
            <a:off x="838200" y="-1"/>
            <a:ext cx="10515600" cy="1216025"/>
          </a:xfrm>
        </p:spPr>
        <p:txBody>
          <a:bodyPr/>
          <a:lstStyle/>
          <a:p>
            <a:pPr lvl="0"/>
            <a:r>
              <a:rPr lang="en-US" dirty="0"/>
              <a:t>Step 2: Review your current coverage</a:t>
            </a:r>
          </a:p>
        </p:txBody>
      </p:sp>
      <p:sp>
        <p:nvSpPr>
          <p:cNvPr id="8" name="Content Placeholder 7">
            <a:extLst>
              <a:ext uri="{FF2B5EF4-FFF2-40B4-BE49-F238E27FC236}">
                <a16:creationId xmlns:a16="http://schemas.microsoft.com/office/drawing/2014/main" id="{22B2B4D0-23A2-2A28-8932-5B359468C632}"/>
              </a:ext>
            </a:extLst>
          </p:cNvPr>
          <p:cNvSpPr>
            <a:spLocks noGrp="1"/>
          </p:cNvSpPr>
          <p:nvPr>
            <p:ph idx="1"/>
          </p:nvPr>
        </p:nvSpPr>
        <p:spPr>
          <a:xfrm>
            <a:off x="838200" y="1594624"/>
            <a:ext cx="10515600" cy="4582339"/>
          </a:xfrm>
        </p:spPr>
        <p:txBody>
          <a:bodyPr/>
          <a:lstStyle/>
          <a:p>
            <a:r>
              <a:rPr lang="en-US" dirty="0"/>
              <a:t>Is your current plan available next year or is your plan coverage ending?</a:t>
            </a:r>
          </a:p>
          <a:p>
            <a:r>
              <a:rPr lang="en-US" dirty="0"/>
              <a:t>During Medicare Open Enrollment you can change how you get Medicare coverage.</a:t>
            </a:r>
          </a:p>
          <a:p>
            <a:pPr lvl="1"/>
            <a:r>
              <a:rPr lang="en-US" dirty="0"/>
              <a:t>Switch from Original Medicare to a Medicare Advantage plan or from a Medicare Advantage Plan to Original Medicare</a:t>
            </a:r>
          </a:p>
          <a:p>
            <a:pPr lvl="1"/>
            <a:r>
              <a:rPr lang="en-US" dirty="0"/>
              <a:t>Join, drop or switch to another Medicare Advantage plan, with or without drug coverage</a:t>
            </a:r>
          </a:p>
          <a:p>
            <a:pPr lvl="1"/>
            <a:r>
              <a:rPr lang="en-US" dirty="0"/>
              <a:t>Enroll in or switch to another Medicare Cost plan, with or without drug coverage. </a:t>
            </a:r>
          </a:p>
          <a:p>
            <a:pPr lvl="2"/>
            <a:r>
              <a:rPr lang="en-US" dirty="0"/>
              <a:t>Enrollment in Cost plans without Rx is available throughout the year.</a:t>
            </a:r>
          </a:p>
          <a:p>
            <a:pPr lvl="1"/>
            <a:r>
              <a:rPr lang="en-US" dirty="0"/>
              <a:t>Join, drop or switch to another Medicare drug plan if you’re in Original Medicare</a:t>
            </a:r>
          </a:p>
        </p:txBody>
      </p:sp>
      <p:sp>
        <p:nvSpPr>
          <p:cNvPr id="4" name="Date Placeholder 3">
            <a:extLst>
              <a:ext uri="{FF2B5EF4-FFF2-40B4-BE49-F238E27FC236}">
                <a16:creationId xmlns:a16="http://schemas.microsoft.com/office/drawing/2014/main" id="{3AE194B8-931D-C579-A981-0075F4CA73D6}"/>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E0D2FD55-700C-9CCB-5BB1-86BDD886D7E4}"/>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9E47D9F1-DE73-1163-23AB-E65FC663AEE4}"/>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25</a:t>
            </a:fld>
            <a:endParaRPr lang="en-US" dirty="0"/>
          </a:p>
        </p:txBody>
      </p:sp>
    </p:spTree>
    <p:extLst>
      <p:ext uri="{BB962C8B-B14F-4D97-AF65-F5344CB8AC3E}">
        <p14:creationId xmlns:p14="http://schemas.microsoft.com/office/powerpoint/2010/main" val="1168318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9D6A5-1EA0-0850-B379-C874A25743A1}"/>
              </a:ext>
            </a:extLst>
          </p:cNvPr>
          <p:cNvSpPr>
            <a:spLocks noGrp="1"/>
          </p:cNvSpPr>
          <p:nvPr>
            <p:ph type="title"/>
          </p:nvPr>
        </p:nvSpPr>
        <p:spPr>
          <a:xfrm>
            <a:off x="838200" y="-1"/>
            <a:ext cx="10515600" cy="1216025"/>
          </a:xfrm>
        </p:spPr>
        <p:txBody>
          <a:bodyPr/>
          <a:lstStyle/>
          <a:p>
            <a:pPr lvl="0"/>
            <a:r>
              <a:rPr lang="en-US" dirty="0"/>
              <a:t>Step 3: Gather personal information</a:t>
            </a:r>
          </a:p>
        </p:txBody>
      </p:sp>
      <p:sp>
        <p:nvSpPr>
          <p:cNvPr id="8" name="Content Placeholder 7">
            <a:extLst>
              <a:ext uri="{FF2B5EF4-FFF2-40B4-BE49-F238E27FC236}">
                <a16:creationId xmlns:a16="http://schemas.microsoft.com/office/drawing/2014/main" id="{3ABF7C16-85E9-C387-5A93-2FBD59B6ADEC}"/>
              </a:ext>
            </a:extLst>
          </p:cNvPr>
          <p:cNvSpPr>
            <a:spLocks noGrp="1"/>
          </p:cNvSpPr>
          <p:nvPr>
            <p:ph idx="1"/>
          </p:nvPr>
        </p:nvSpPr>
        <p:spPr>
          <a:xfrm>
            <a:off x="838200" y="1594624"/>
            <a:ext cx="10515600" cy="4582339"/>
          </a:xfrm>
        </p:spPr>
        <p:txBody>
          <a:bodyPr/>
          <a:lstStyle/>
          <a:p>
            <a:r>
              <a:rPr lang="en-US" dirty="0"/>
              <a:t>Before you can compare your Medicare options, you will need to gather your personal medical information.</a:t>
            </a:r>
          </a:p>
          <a:p>
            <a:r>
              <a:rPr lang="en-US" dirty="0"/>
              <a:t>Make a list of:</a:t>
            </a:r>
          </a:p>
          <a:p>
            <a:pPr lvl="1"/>
            <a:r>
              <a:rPr lang="en-US" dirty="0"/>
              <a:t>Current Medicare and insurance cards</a:t>
            </a:r>
          </a:p>
          <a:p>
            <a:pPr lvl="1"/>
            <a:r>
              <a:rPr lang="en-US" dirty="0"/>
              <a:t>Prescription medications and dosage amounts</a:t>
            </a:r>
          </a:p>
          <a:p>
            <a:pPr lvl="1"/>
            <a:r>
              <a:rPr lang="en-US" dirty="0"/>
              <a:t>Doctors, specialists and hospitals</a:t>
            </a:r>
          </a:p>
          <a:p>
            <a:pPr lvl="1"/>
            <a:r>
              <a:rPr lang="en-US" dirty="0"/>
              <a:t>Preferred pharmacies</a:t>
            </a:r>
          </a:p>
          <a:p>
            <a:pPr lvl="1"/>
            <a:r>
              <a:rPr lang="en-US" dirty="0"/>
              <a:t>Expected health care needs for the coming year</a:t>
            </a:r>
          </a:p>
        </p:txBody>
      </p:sp>
      <p:sp>
        <p:nvSpPr>
          <p:cNvPr id="4" name="Date Placeholder 3">
            <a:extLst>
              <a:ext uri="{FF2B5EF4-FFF2-40B4-BE49-F238E27FC236}">
                <a16:creationId xmlns:a16="http://schemas.microsoft.com/office/drawing/2014/main" id="{18A22651-09EF-6F5A-5AA4-C2A793D1D3CE}"/>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770929C5-21AD-70FE-BEB2-C84E16C90F38}"/>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D103253A-1113-7902-377E-9824B04EE33E}"/>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26</a:t>
            </a:fld>
            <a:endParaRPr lang="en-US" dirty="0"/>
          </a:p>
        </p:txBody>
      </p:sp>
    </p:spTree>
    <p:extLst>
      <p:ext uri="{BB962C8B-B14F-4D97-AF65-F5344CB8AC3E}">
        <p14:creationId xmlns:p14="http://schemas.microsoft.com/office/powerpoint/2010/main" val="723119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4E69E-E550-DBDA-28A3-C319315068A4}"/>
              </a:ext>
            </a:extLst>
          </p:cNvPr>
          <p:cNvSpPr>
            <a:spLocks noGrp="1"/>
          </p:cNvSpPr>
          <p:nvPr>
            <p:ph type="title"/>
          </p:nvPr>
        </p:nvSpPr>
        <p:spPr>
          <a:xfrm>
            <a:off x="838200" y="-1"/>
            <a:ext cx="10515600" cy="1216025"/>
          </a:xfrm>
        </p:spPr>
        <p:txBody>
          <a:bodyPr/>
          <a:lstStyle/>
          <a:p>
            <a:pPr lvl="0"/>
            <a:r>
              <a:rPr lang="en-US" dirty="0"/>
              <a:t>Step 4: Compare available plans</a:t>
            </a:r>
          </a:p>
        </p:txBody>
      </p:sp>
      <p:sp>
        <p:nvSpPr>
          <p:cNvPr id="8" name="Content Placeholder 7">
            <a:extLst>
              <a:ext uri="{FF2B5EF4-FFF2-40B4-BE49-F238E27FC236}">
                <a16:creationId xmlns:a16="http://schemas.microsoft.com/office/drawing/2014/main" id="{4AC14C81-7E0F-C365-382F-289B9CA007EC}"/>
              </a:ext>
            </a:extLst>
          </p:cNvPr>
          <p:cNvSpPr>
            <a:spLocks noGrp="1"/>
          </p:cNvSpPr>
          <p:nvPr>
            <p:ph idx="1"/>
          </p:nvPr>
        </p:nvSpPr>
        <p:spPr>
          <a:xfrm>
            <a:off x="838200" y="1594624"/>
            <a:ext cx="10515600" cy="4582339"/>
          </a:xfrm>
        </p:spPr>
        <p:txBody>
          <a:bodyPr>
            <a:normAutofit lnSpcReduction="10000"/>
          </a:bodyPr>
          <a:lstStyle/>
          <a:p>
            <a:r>
              <a:rPr lang="en-US" dirty="0"/>
              <a:t>Use the Medicare Plan Finder at </a:t>
            </a:r>
            <a:r>
              <a:rPr lang="en-US" dirty="0">
                <a:hlinkClick r:id="rId2">
                  <a:extLst>
                    <a:ext uri="{A12FA001-AC4F-418D-AE19-62706E023703}">
                      <ahyp:hlinkClr xmlns:ahyp="http://schemas.microsoft.com/office/drawing/2018/hyperlinkcolor" val="tx"/>
                    </a:ext>
                  </a:extLst>
                </a:hlinkClick>
              </a:rPr>
              <a:t>Medicare.gov</a:t>
            </a:r>
            <a:r>
              <a:rPr lang="en-US" dirty="0"/>
              <a:t> to review the plans available in your ZIP Code and to enroll in a plan.</a:t>
            </a:r>
          </a:p>
          <a:p>
            <a:r>
              <a:rPr lang="en-US" dirty="0"/>
              <a:t>The Medicare Plan Finder will allow you to compare:</a:t>
            </a:r>
          </a:p>
          <a:p>
            <a:pPr lvl="1"/>
            <a:r>
              <a:rPr lang="en-US" dirty="0"/>
              <a:t>Monthly premiums and yearly out-of-pocket costs</a:t>
            </a:r>
          </a:p>
          <a:p>
            <a:pPr lvl="1"/>
            <a:r>
              <a:rPr lang="en-US" dirty="0"/>
              <a:t>Prescription coverage and estimated drug costs</a:t>
            </a:r>
          </a:p>
          <a:p>
            <a:pPr lvl="1"/>
            <a:r>
              <a:rPr lang="en-US" dirty="0"/>
              <a:t>Doctor, hospital and pharmacy networks</a:t>
            </a:r>
          </a:p>
          <a:p>
            <a:pPr lvl="1"/>
            <a:r>
              <a:rPr lang="en-US" dirty="0"/>
              <a:t>Benefits and coverage rules</a:t>
            </a:r>
          </a:p>
          <a:p>
            <a:pPr lvl="1"/>
            <a:r>
              <a:rPr lang="en-US" dirty="0"/>
              <a:t>Quality and customer service ratings from current plan members</a:t>
            </a:r>
          </a:p>
          <a:p>
            <a:r>
              <a:rPr lang="en-US" dirty="0"/>
              <a:t>You can also chat with Medicare staff while using the Medicare Plan Finder</a:t>
            </a:r>
          </a:p>
        </p:txBody>
      </p:sp>
      <p:sp>
        <p:nvSpPr>
          <p:cNvPr id="4" name="Date Placeholder 3">
            <a:extLst>
              <a:ext uri="{FF2B5EF4-FFF2-40B4-BE49-F238E27FC236}">
                <a16:creationId xmlns:a16="http://schemas.microsoft.com/office/drawing/2014/main" id="{52412582-1F12-1524-FF30-C21E5ED8806D}"/>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A275F54D-11C7-EB45-C8AB-7DE06546EA85}"/>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DFF04381-0B11-1022-0A18-5CD2440D8FE2}"/>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27</a:t>
            </a:fld>
            <a:endParaRPr lang="en-US" dirty="0"/>
          </a:p>
        </p:txBody>
      </p:sp>
    </p:spTree>
    <p:extLst>
      <p:ext uri="{BB962C8B-B14F-4D97-AF65-F5344CB8AC3E}">
        <p14:creationId xmlns:p14="http://schemas.microsoft.com/office/powerpoint/2010/main" val="2916619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7027-0F29-6590-65B0-4A033E263016}"/>
              </a:ext>
            </a:extLst>
          </p:cNvPr>
          <p:cNvSpPr>
            <a:spLocks noGrp="1"/>
          </p:cNvSpPr>
          <p:nvPr>
            <p:ph type="title"/>
          </p:nvPr>
        </p:nvSpPr>
        <p:spPr/>
        <p:txBody>
          <a:bodyPr/>
          <a:lstStyle/>
          <a:p>
            <a:r>
              <a:rPr lang="en-US" dirty="0"/>
              <a:t>Compare available options: Medicare options</a:t>
            </a:r>
          </a:p>
        </p:txBody>
      </p:sp>
      <p:sp>
        <p:nvSpPr>
          <p:cNvPr id="3" name="Content Placeholder 2">
            <a:extLst>
              <a:ext uri="{FF2B5EF4-FFF2-40B4-BE49-F238E27FC236}">
                <a16:creationId xmlns:a16="http://schemas.microsoft.com/office/drawing/2014/main" id="{E1E3EA27-DFA3-8479-BA5A-B271A8257CBE}"/>
              </a:ext>
            </a:extLst>
          </p:cNvPr>
          <p:cNvSpPr>
            <a:spLocks noGrp="1"/>
          </p:cNvSpPr>
          <p:nvPr>
            <p:ph sz="half" idx="1"/>
          </p:nvPr>
        </p:nvSpPr>
        <p:spPr>
          <a:xfrm>
            <a:off x="95679" y="1594624"/>
            <a:ext cx="5181600" cy="4582339"/>
          </a:xfrm>
        </p:spPr>
        <p:txBody>
          <a:bodyPr/>
          <a:lstStyle/>
          <a:p>
            <a:pPr marL="0" indent="0" algn="ctr">
              <a:buNone/>
            </a:pPr>
            <a:r>
              <a:rPr lang="en-US" b="1" dirty="0"/>
              <a:t>Option 1: Original Medicare</a:t>
            </a:r>
          </a:p>
        </p:txBody>
      </p:sp>
      <p:sp>
        <p:nvSpPr>
          <p:cNvPr id="7" name="Content Placeholder 6">
            <a:extLst>
              <a:ext uri="{FF2B5EF4-FFF2-40B4-BE49-F238E27FC236}">
                <a16:creationId xmlns:a16="http://schemas.microsoft.com/office/drawing/2014/main" id="{C75EF9DF-D74C-7E61-5955-386B8CD9830A}"/>
              </a:ext>
            </a:extLst>
          </p:cNvPr>
          <p:cNvSpPr>
            <a:spLocks noGrp="1"/>
          </p:cNvSpPr>
          <p:nvPr>
            <p:ph sz="half" idx="2"/>
          </p:nvPr>
        </p:nvSpPr>
        <p:spPr>
          <a:xfrm>
            <a:off x="6096000" y="1594624"/>
            <a:ext cx="5181600" cy="4582339"/>
          </a:xfrm>
        </p:spPr>
        <p:txBody>
          <a:bodyPr/>
          <a:lstStyle/>
          <a:p>
            <a:pPr marL="0" indent="0" algn="ctr">
              <a:buNone/>
            </a:pPr>
            <a:r>
              <a:rPr lang="en-US" b="1" dirty="0"/>
              <a:t>Option 2: Medicare Health plans</a:t>
            </a:r>
          </a:p>
          <a:p>
            <a:pPr marL="0" indent="0">
              <a:buNone/>
            </a:pPr>
            <a:endParaRPr lang="en-US" dirty="0"/>
          </a:p>
        </p:txBody>
      </p:sp>
      <p:sp>
        <p:nvSpPr>
          <p:cNvPr id="4" name="Date Placeholder 3">
            <a:extLst>
              <a:ext uri="{FF2B5EF4-FFF2-40B4-BE49-F238E27FC236}">
                <a16:creationId xmlns:a16="http://schemas.microsoft.com/office/drawing/2014/main" id="{5588195B-537A-B20B-20A0-47DF6294AFAB}"/>
              </a:ext>
            </a:extLst>
          </p:cNvPr>
          <p:cNvSpPr>
            <a:spLocks noGrp="1"/>
          </p:cNvSpPr>
          <p:nvPr>
            <p:ph type="dt" sz="half" idx="10"/>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3A9334B1-702D-25E0-8B96-68EEBF9D4769}"/>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8F6B242C-850E-125C-1064-319DD441C158}"/>
              </a:ext>
            </a:extLst>
          </p:cNvPr>
          <p:cNvSpPr>
            <a:spLocks noGrp="1"/>
          </p:cNvSpPr>
          <p:nvPr>
            <p:ph type="sldNum" sz="quarter" idx="12"/>
          </p:nvPr>
        </p:nvSpPr>
        <p:spPr/>
        <p:txBody>
          <a:bodyPr/>
          <a:lstStyle/>
          <a:p>
            <a:fld id="{48F63A3B-78C7-47BE-AE5E-E10140E04643}" type="slidenum">
              <a:rPr lang="en-US" smtClean="0"/>
              <a:t>28</a:t>
            </a:fld>
            <a:endParaRPr lang="en-US" dirty="0"/>
          </a:p>
        </p:txBody>
      </p:sp>
      <p:grpSp>
        <p:nvGrpSpPr>
          <p:cNvPr id="25" name="Group 24">
            <a:extLst>
              <a:ext uri="{FF2B5EF4-FFF2-40B4-BE49-F238E27FC236}">
                <a16:creationId xmlns:a16="http://schemas.microsoft.com/office/drawing/2014/main" id="{B9CB38D3-3046-7C35-F70B-AD32A423450B}"/>
              </a:ext>
            </a:extLst>
          </p:cNvPr>
          <p:cNvGrpSpPr/>
          <p:nvPr/>
        </p:nvGrpSpPr>
        <p:grpSpPr>
          <a:xfrm>
            <a:off x="1397263" y="2248759"/>
            <a:ext cx="2578432" cy="3059920"/>
            <a:chOff x="2139784" y="2520055"/>
            <a:chExt cx="2578432" cy="3059920"/>
          </a:xfrm>
        </p:grpSpPr>
        <p:grpSp>
          <p:nvGrpSpPr>
            <p:cNvPr id="20" name="Group 19">
              <a:extLst>
                <a:ext uri="{FF2B5EF4-FFF2-40B4-BE49-F238E27FC236}">
                  <a16:creationId xmlns:a16="http://schemas.microsoft.com/office/drawing/2014/main" id="{683C9606-B0EB-73A2-BB9B-313FA84AFF46}"/>
                </a:ext>
              </a:extLst>
            </p:cNvPr>
            <p:cNvGrpSpPr/>
            <p:nvPr/>
          </p:nvGrpSpPr>
          <p:grpSpPr>
            <a:xfrm>
              <a:off x="2139784" y="2520055"/>
              <a:ext cx="2578432" cy="3059920"/>
              <a:chOff x="1336059" y="2273449"/>
              <a:chExt cx="2578432" cy="3059920"/>
            </a:xfrm>
          </p:grpSpPr>
          <p:sp>
            <p:nvSpPr>
              <p:cNvPr id="11" name="Freeform: Shape 10">
                <a:extLst>
                  <a:ext uri="{FF2B5EF4-FFF2-40B4-BE49-F238E27FC236}">
                    <a16:creationId xmlns:a16="http://schemas.microsoft.com/office/drawing/2014/main" id="{79563B85-501B-6CF7-9E71-D588790DF2C9}"/>
                  </a:ext>
                </a:extLst>
              </p:cNvPr>
              <p:cNvSpPr/>
              <p:nvPr/>
            </p:nvSpPr>
            <p:spPr>
              <a:xfrm>
                <a:off x="1336059" y="2273449"/>
                <a:ext cx="2578432" cy="1258126"/>
              </a:xfrm>
              <a:custGeom>
                <a:avLst/>
                <a:gdLst>
                  <a:gd name="csX0" fmla="*/ 0 w 3676054"/>
                  <a:gd name="csY0" fmla="*/ 0 h 1838027"/>
                  <a:gd name="csX1" fmla="*/ 3676054 w 3676054"/>
                  <a:gd name="csY1" fmla="*/ 0 h 1838027"/>
                  <a:gd name="csX2" fmla="*/ 3676054 w 3676054"/>
                  <a:gd name="csY2" fmla="*/ 1838027 h 1838027"/>
                  <a:gd name="csX3" fmla="*/ 0 w 3676054"/>
                  <a:gd name="csY3" fmla="*/ 1838027 h 1838027"/>
                  <a:gd name="csX4" fmla="*/ 0 w 3676054"/>
                  <a:gd name="csY4" fmla="*/ 0 h 1838027"/>
                </a:gdLst>
                <a:ahLst/>
                <a:cxnLst>
                  <a:cxn ang="0">
                    <a:pos x="csX0" y="csY0"/>
                  </a:cxn>
                  <a:cxn ang="0">
                    <a:pos x="csX1" y="csY1"/>
                  </a:cxn>
                  <a:cxn ang="0">
                    <a:pos x="csX2" y="csY2"/>
                  </a:cxn>
                  <a:cxn ang="0">
                    <a:pos x="csX3" y="csY3"/>
                  </a:cxn>
                  <a:cxn ang="0">
                    <a:pos x="csX4" y="csY4"/>
                  </a:cxn>
                </a:cxnLst>
                <a:rect l="l" t="t" r="r" b="b"/>
                <a:pathLst>
                  <a:path w="3676054" h="1838027">
                    <a:moveTo>
                      <a:pt x="0" y="0"/>
                    </a:moveTo>
                    <a:lnTo>
                      <a:pt x="3676054" y="0"/>
                    </a:lnTo>
                    <a:lnTo>
                      <a:pt x="3676054" y="1838027"/>
                    </a:lnTo>
                    <a:lnTo>
                      <a:pt x="0" y="1838027"/>
                    </a:lnTo>
                    <a:lnTo>
                      <a:pt x="0" y="0"/>
                    </a:lnTo>
                    <a:close/>
                  </a:path>
                </a:pathLst>
              </a:custGeom>
              <a:noFill/>
              <a:ln w="38100">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2400" b="1" kern="1200" dirty="0">
                    <a:solidFill>
                      <a:schemeClr val="tx1"/>
                    </a:solidFill>
                  </a:rPr>
                  <a:t>Original Medicare</a:t>
                </a:r>
              </a:p>
              <a:p>
                <a:pPr algn="ctr" defTabSz="1689100">
                  <a:lnSpc>
                    <a:spcPct val="90000"/>
                  </a:lnSpc>
                  <a:spcAft>
                    <a:spcPct val="35000"/>
                  </a:spcAft>
                </a:pPr>
                <a:r>
                  <a:rPr lang="en-US" sz="2200" dirty="0">
                    <a:solidFill>
                      <a:schemeClr val="tx2">
                        <a:lumMod val="95000"/>
                        <a:lumOff val="5000"/>
                      </a:schemeClr>
                    </a:solidFill>
                  </a:rPr>
                  <a:t>Part A</a:t>
                </a:r>
                <a:br>
                  <a:rPr lang="en-US" sz="2200" dirty="0">
                    <a:solidFill>
                      <a:schemeClr val="tx2">
                        <a:lumMod val="95000"/>
                        <a:lumOff val="5000"/>
                      </a:schemeClr>
                    </a:solidFill>
                  </a:rPr>
                </a:br>
                <a:r>
                  <a:rPr lang="en-US" sz="2200" dirty="0">
                    <a:solidFill>
                      <a:schemeClr val="tx2">
                        <a:lumMod val="95000"/>
                        <a:lumOff val="5000"/>
                      </a:schemeClr>
                    </a:solidFill>
                  </a:rPr>
                  <a:t>Part B</a:t>
                </a:r>
                <a:endParaRPr lang="en-US" kern="1200" dirty="0">
                  <a:solidFill>
                    <a:schemeClr val="tx2">
                      <a:lumMod val="95000"/>
                      <a:lumOff val="5000"/>
                    </a:schemeClr>
                  </a:solidFill>
                </a:endParaRPr>
              </a:p>
            </p:txBody>
          </p:sp>
          <p:sp>
            <p:nvSpPr>
              <p:cNvPr id="12" name="Freeform: Shape 11">
                <a:extLst>
                  <a:ext uri="{FF2B5EF4-FFF2-40B4-BE49-F238E27FC236}">
                    <a16:creationId xmlns:a16="http://schemas.microsoft.com/office/drawing/2014/main" id="{B2B2F165-1430-FA1F-A4E0-748CD4DCF661}"/>
                  </a:ext>
                </a:extLst>
              </p:cNvPr>
              <p:cNvSpPr/>
              <p:nvPr/>
            </p:nvSpPr>
            <p:spPr>
              <a:xfrm>
                <a:off x="1336059" y="4075244"/>
                <a:ext cx="2578432" cy="1258125"/>
              </a:xfrm>
              <a:custGeom>
                <a:avLst/>
                <a:gdLst>
                  <a:gd name="csX0" fmla="*/ 0 w 3676054"/>
                  <a:gd name="csY0" fmla="*/ 0 h 1838027"/>
                  <a:gd name="csX1" fmla="*/ 3676054 w 3676054"/>
                  <a:gd name="csY1" fmla="*/ 0 h 1838027"/>
                  <a:gd name="csX2" fmla="*/ 3676054 w 3676054"/>
                  <a:gd name="csY2" fmla="*/ 1838027 h 1838027"/>
                  <a:gd name="csX3" fmla="*/ 0 w 3676054"/>
                  <a:gd name="csY3" fmla="*/ 1838027 h 1838027"/>
                  <a:gd name="csX4" fmla="*/ 0 w 3676054"/>
                  <a:gd name="csY4" fmla="*/ 0 h 1838027"/>
                </a:gdLst>
                <a:ahLst/>
                <a:cxnLst>
                  <a:cxn ang="0">
                    <a:pos x="csX0" y="csY0"/>
                  </a:cxn>
                  <a:cxn ang="0">
                    <a:pos x="csX1" y="csY1"/>
                  </a:cxn>
                  <a:cxn ang="0">
                    <a:pos x="csX2" y="csY2"/>
                  </a:cxn>
                  <a:cxn ang="0">
                    <a:pos x="csX3" y="csY3"/>
                  </a:cxn>
                  <a:cxn ang="0">
                    <a:pos x="csX4" y="csY4"/>
                  </a:cxn>
                </a:cxnLst>
                <a:rect l="l" t="t" r="r" b="b"/>
                <a:pathLst>
                  <a:path w="3676054" h="1838027">
                    <a:moveTo>
                      <a:pt x="0" y="0"/>
                    </a:moveTo>
                    <a:lnTo>
                      <a:pt x="3676054" y="0"/>
                    </a:lnTo>
                    <a:lnTo>
                      <a:pt x="3676054" y="1838027"/>
                    </a:lnTo>
                    <a:lnTo>
                      <a:pt x="0" y="1838027"/>
                    </a:lnTo>
                    <a:lnTo>
                      <a:pt x="0" y="0"/>
                    </a:lnTo>
                    <a:close/>
                  </a:path>
                </a:pathLst>
              </a:custGeom>
              <a:noFill/>
              <a:ln w="38100">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2400" b="1" kern="1200" dirty="0">
                    <a:solidFill>
                      <a:schemeClr val="tx1"/>
                    </a:solidFill>
                  </a:rPr>
                  <a:t>Optional coverage</a:t>
                </a:r>
              </a:p>
              <a:p>
                <a:pPr marL="0" lvl="0" indent="0" algn="ctr" defTabSz="1689100">
                  <a:lnSpc>
                    <a:spcPct val="90000"/>
                  </a:lnSpc>
                  <a:spcBef>
                    <a:spcPct val="0"/>
                  </a:spcBef>
                  <a:spcAft>
                    <a:spcPct val="35000"/>
                  </a:spcAft>
                  <a:buNone/>
                </a:pPr>
                <a:r>
                  <a:rPr lang="en-US" sz="2200" kern="1200" dirty="0">
                    <a:solidFill>
                      <a:schemeClr val="tx2">
                        <a:lumMod val="95000"/>
                        <a:lumOff val="5000"/>
                      </a:schemeClr>
                    </a:solidFill>
                  </a:rPr>
                  <a:t>Medigap policy</a:t>
                </a:r>
                <a:br>
                  <a:rPr lang="en-US" dirty="0">
                    <a:solidFill>
                      <a:schemeClr val="tx2">
                        <a:lumMod val="95000"/>
                        <a:lumOff val="5000"/>
                      </a:schemeClr>
                    </a:solidFill>
                  </a:rPr>
                </a:br>
                <a:r>
                  <a:rPr lang="en-US" sz="2200" kern="1200" dirty="0">
                    <a:solidFill>
                      <a:schemeClr val="tx2">
                        <a:lumMod val="95000"/>
                        <a:lumOff val="5000"/>
                      </a:schemeClr>
                    </a:solidFill>
                  </a:rPr>
                  <a:t>Part D</a:t>
                </a:r>
                <a:endParaRPr lang="en-US" kern="1200" dirty="0">
                  <a:solidFill>
                    <a:schemeClr val="tx2">
                      <a:lumMod val="95000"/>
                      <a:lumOff val="5000"/>
                    </a:schemeClr>
                  </a:solidFill>
                </a:endParaRPr>
              </a:p>
            </p:txBody>
          </p:sp>
        </p:grpSp>
        <p:sp>
          <p:nvSpPr>
            <p:cNvPr id="22" name="TextBox 21">
              <a:extLst>
                <a:ext uri="{FF2B5EF4-FFF2-40B4-BE49-F238E27FC236}">
                  <a16:creationId xmlns:a16="http://schemas.microsoft.com/office/drawing/2014/main" id="{F912F4F6-2A4E-C60C-49DD-F4B1AB767825}"/>
                </a:ext>
              </a:extLst>
            </p:cNvPr>
            <p:cNvSpPr txBox="1"/>
            <p:nvPr/>
          </p:nvSpPr>
          <p:spPr>
            <a:xfrm>
              <a:off x="3144261" y="3586416"/>
              <a:ext cx="569478" cy="830997"/>
            </a:xfrm>
            <a:prstGeom prst="rect">
              <a:avLst/>
            </a:prstGeom>
            <a:noFill/>
          </p:spPr>
          <p:txBody>
            <a:bodyPr wrap="square" rtlCol="0">
              <a:spAutoFit/>
            </a:bodyPr>
            <a:lstStyle/>
            <a:p>
              <a:pPr algn="ctr"/>
              <a:r>
                <a:rPr lang="en-US" sz="4800" b="1" dirty="0">
                  <a:latin typeface="+mn-lt"/>
                </a:rPr>
                <a:t>+</a:t>
              </a:r>
            </a:p>
          </p:txBody>
        </p:sp>
      </p:grpSp>
      <p:grpSp>
        <p:nvGrpSpPr>
          <p:cNvPr id="28" name="Group 27">
            <a:extLst>
              <a:ext uri="{FF2B5EF4-FFF2-40B4-BE49-F238E27FC236}">
                <a16:creationId xmlns:a16="http://schemas.microsoft.com/office/drawing/2014/main" id="{147F8272-791A-6F39-75ED-6A4DA8591F07}"/>
              </a:ext>
            </a:extLst>
          </p:cNvPr>
          <p:cNvGrpSpPr/>
          <p:nvPr/>
        </p:nvGrpSpPr>
        <p:grpSpPr>
          <a:xfrm>
            <a:off x="5911578" y="2266334"/>
            <a:ext cx="5550444" cy="3421042"/>
            <a:chOff x="6201422" y="2527582"/>
            <a:chExt cx="5550444" cy="3421042"/>
          </a:xfrm>
        </p:grpSpPr>
        <p:sp>
          <p:nvSpPr>
            <p:cNvPr id="15" name="Freeform: Shape 14">
              <a:extLst>
                <a:ext uri="{FF2B5EF4-FFF2-40B4-BE49-F238E27FC236}">
                  <a16:creationId xmlns:a16="http://schemas.microsoft.com/office/drawing/2014/main" id="{724699FE-4E41-9488-E6D5-55E780CF30A6}"/>
                </a:ext>
              </a:extLst>
            </p:cNvPr>
            <p:cNvSpPr/>
            <p:nvPr/>
          </p:nvSpPr>
          <p:spPr>
            <a:xfrm>
              <a:off x="6201422" y="2527582"/>
              <a:ext cx="2328224" cy="1843451"/>
            </a:xfrm>
            <a:custGeom>
              <a:avLst/>
              <a:gdLst>
                <a:gd name="csX0" fmla="*/ 0 w 3676054"/>
                <a:gd name="csY0" fmla="*/ 0 h 1838027"/>
                <a:gd name="csX1" fmla="*/ 3676054 w 3676054"/>
                <a:gd name="csY1" fmla="*/ 0 h 1838027"/>
                <a:gd name="csX2" fmla="*/ 3676054 w 3676054"/>
                <a:gd name="csY2" fmla="*/ 1838027 h 1838027"/>
                <a:gd name="csX3" fmla="*/ 0 w 3676054"/>
                <a:gd name="csY3" fmla="*/ 1838027 h 1838027"/>
                <a:gd name="csX4" fmla="*/ 0 w 3676054"/>
                <a:gd name="csY4" fmla="*/ 0 h 1838027"/>
              </a:gdLst>
              <a:ahLst/>
              <a:cxnLst>
                <a:cxn ang="0">
                  <a:pos x="csX0" y="csY0"/>
                </a:cxn>
                <a:cxn ang="0">
                  <a:pos x="csX1" y="csY1"/>
                </a:cxn>
                <a:cxn ang="0">
                  <a:pos x="csX2" y="csY2"/>
                </a:cxn>
                <a:cxn ang="0">
                  <a:pos x="csX3" y="csY3"/>
                </a:cxn>
                <a:cxn ang="0">
                  <a:pos x="csX4" y="csY4"/>
                </a:cxn>
              </a:cxnLst>
              <a:rect l="l" t="t" r="r" b="b"/>
              <a:pathLst>
                <a:path w="3676054" h="1838027">
                  <a:moveTo>
                    <a:pt x="0" y="0"/>
                  </a:moveTo>
                  <a:lnTo>
                    <a:pt x="3676054" y="0"/>
                  </a:lnTo>
                  <a:lnTo>
                    <a:pt x="3676054" y="1838027"/>
                  </a:lnTo>
                  <a:lnTo>
                    <a:pt x="0" y="1838027"/>
                  </a:lnTo>
                  <a:lnTo>
                    <a:pt x="0" y="0"/>
                  </a:lnTo>
                  <a:close/>
                </a:path>
              </a:pathLst>
            </a:custGeom>
            <a:noFill/>
            <a:ln w="38100">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2400" b="1" kern="1200" dirty="0">
                  <a:solidFill>
                    <a:schemeClr val="tx1"/>
                  </a:solidFill>
                </a:rPr>
                <a:t>Advantage plan</a:t>
              </a:r>
            </a:p>
            <a:p>
              <a:pPr marL="0" lvl="0" indent="0" algn="ctr" defTabSz="1689100">
                <a:lnSpc>
                  <a:spcPct val="90000"/>
                </a:lnSpc>
                <a:spcBef>
                  <a:spcPct val="0"/>
                </a:spcBef>
                <a:spcAft>
                  <a:spcPct val="35000"/>
                </a:spcAft>
                <a:buNone/>
              </a:pPr>
              <a:r>
                <a:rPr lang="en-US" sz="2200" kern="1200" dirty="0">
                  <a:solidFill>
                    <a:schemeClr val="tx2">
                      <a:lumMod val="95000"/>
                      <a:lumOff val="5000"/>
                    </a:schemeClr>
                  </a:solidFill>
                </a:rPr>
                <a:t>Part A</a:t>
              </a:r>
              <a:br>
                <a:rPr lang="en-US" sz="2200" dirty="0">
                  <a:solidFill>
                    <a:schemeClr val="tx2">
                      <a:lumMod val="95000"/>
                      <a:lumOff val="5000"/>
                    </a:schemeClr>
                  </a:solidFill>
                </a:rPr>
              </a:br>
              <a:r>
                <a:rPr lang="en-US" sz="2200" dirty="0">
                  <a:solidFill>
                    <a:schemeClr val="tx2">
                      <a:lumMod val="95000"/>
                      <a:lumOff val="5000"/>
                    </a:schemeClr>
                  </a:solidFill>
                </a:rPr>
                <a:t>Part B</a:t>
              </a:r>
              <a:br>
                <a:rPr lang="en-US" sz="2200" dirty="0">
                  <a:solidFill>
                    <a:schemeClr val="tx2">
                      <a:lumMod val="95000"/>
                      <a:lumOff val="5000"/>
                    </a:schemeClr>
                  </a:solidFill>
                </a:rPr>
              </a:br>
              <a:r>
                <a:rPr lang="en-US" sz="2200" dirty="0">
                  <a:solidFill>
                    <a:schemeClr val="tx2">
                      <a:lumMod val="95000"/>
                      <a:lumOff val="5000"/>
                    </a:schemeClr>
                  </a:solidFill>
                </a:rPr>
                <a:t>Part D*</a:t>
              </a:r>
              <a:br>
                <a:rPr lang="en-US" sz="2200" dirty="0">
                  <a:solidFill>
                    <a:schemeClr val="tx2">
                      <a:lumMod val="95000"/>
                      <a:lumOff val="5000"/>
                    </a:schemeClr>
                  </a:solidFill>
                </a:rPr>
              </a:br>
              <a:r>
                <a:rPr lang="en-US" sz="2200" dirty="0">
                  <a:solidFill>
                    <a:schemeClr val="tx2">
                      <a:lumMod val="95000"/>
                      <a:lumOff val="5000"/>
                    </a:schemeClr>
                  </a:solidFill>
                </a:rPr>
                <a:t>Additional benefits</a:t>
              </a:r>
              <a:endParaRPr lang="en-US" sz="2200" kern="1200" dirty="0">
                <a:solidFill>
                  <a:schemeClr val="tx2">
                    <a:lumMod val="95000"/>
                    <a:lumOff val="5000"/>
                  </a:schemeClr>
                </a:solidFill>
              </a:endParaRPr>
            </a:p>
          </p:txBody>
        </p:sp>
        <p:grpSp>
          <p:nvGrpSpPr>
            <p:cNvPr id="26" name="Group 25">
              <a:extLst>
                <a:ext uri="{FF2B5EF4-FFF2-40B4-BE49-F238E27FC236}">
                  <a16:creationId xmlns:a16="http://schemas.microsoft.com/office/drawing/2014/main" id="{A9871F82-3B61-2E56-0F49-9606CA34E675}"/>
                </a:ext>
              </a:extLst>
            </p:cNvPr>
            <p:cNvGrpSpPr/>
            <p:nvPr/>
          </p:nvGrpSpPr>
          <p:grpSpPr>
            <a:xfrm>
              <a:off x="9340376" y="2530104"/>
              <a:ext cx="2411490" cy="3418520"/>
              <a:chOff x="9072014" y="2530104"/>
              <a:chExt cx="2411490" cy="3418520"/>
            </a:xfrm>
          </p:grpSpPr>
          <p:sp>
            <p:nvSpPr>
              <p:cNvPr id="17" name="Freeform: Shape 16">
                <a:extLst>
                  <a:ext uri="{FF2B5EF4-FFF2-40B4-BE49-F238E27FC236}">
                    <a16:creationId xmlns:a16="http://schemas.microsoft.com/office/drawing/2014/main" id="{FC4C2D65-F8B6-98E0-66C9-270BF46806B2}"/>
                  </a:ext>
                </a:extLst>
              </p:cNvPr>
              <p:cNvSpPr/>
              <p:nvPr/>
            </p:nvSpPr>
            <p:spPr>
              <a:xfrm>
                <a:off x="9072014" y="2530104"/>
                <a:ext cx="2411490" cy="1851288"/>
              </a:xfrm>
              <a:custGeom>
                <a:avLst/>
                <a:gdLst>
                  <a:gd name="csX0" fmla="*/ 0 w 3676054"/>
                  <a:gd name="csY0" fmla="*/ 0 h 1838027"/>
                  <a:gd name="csX1" fmla="*/ 3676054 w 3676054"/>
                  <a:gd name="csY1" fmla="*/ 0 h 1838027"/>
                  <a:gd name="csX2" fmla="*/ 3676054 w 3676054"/>
                  <a:gd name="csY2" fmla="*/ 1838027 h 1838027"/>
                  <a:gd name="csX3" fmla="*/ 0 w 3676054"/>
                  <a:gd name="csY3" fmla="*/ 1838027 h 1838027"/>
                  <a:gd name="csX4" fmla="*/ 0 w 3676054"/>
                  <a:gd name="csY4" fmla="*/ 0 h 1838027"/>
                </a:gdLst>
                <a:ahLst/>
                <a:cxnLst>
                  <a:cxn ang="0">
                    <a:pos x="csX0" y="csY0"/>
                  </a:cxn>
                  <a:cxn ang="0">
                    <a:pos x="csX1" y="csY1"/>
                  </a:cxn>
                  <a:cxn ang="0">
                    <a:pos x="csX2" y="csY2"/>
                  </a:cxn>
                  <a:cxn ang="0">
                    <a:pos x="csX3" y="csY3"/>
                  </a:cxn>
                  <a:cxn ang="0">
                    <a:pos x="csX4" y="csY4"/>
                  </a:cxn>
                </a:cxnLst>
                <a:rect l="l" t="t" r="r" b="b"/>
                <a:pathLst>
                  <a:path w="3676054" h="1838027">
                    <a:moveTo>
                      <a:pt x="0" y="0"/>
                    </a:moveTo>
                    <a:lnTo>
                      <a:pt x="3676054" y="0"/>
                    </a:lnTo>
                    <a:lnTo>
                      <a:pt x="3676054" y="1838027"/>
                    </a:lnTo>
                    <a:lnTo>
                      <a:pt x="0" y="1838027"/>
                    </a:lnTo>
                    <a:lnTo>
                      <a:pt x="0" y="0"/>
                    </a:lnTo>
                    <a:close/>
                  </a:path>
                </a:pathLst>
              </a:custGeom>
              <a:noFill/>
              <a:ln w="38100">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2400" b="1" kern="1200" dirty="0">
                    <a:solidFill>
                      <a:schemeClr val="tx1"/>
                    </a:solidFill>
                  </a:rPr>
                  <a:t>Cost plan</a:t>
                </a:r>
              </a:p>
              <a:p>
                <a:pPr marL="0" lvl="0" indent="0" algn="ctr" defTabSz="1689100">
                  <a:lnSpc>
                    <a:spcPct val="90000"/>
                  </a:lnSpc>
                  <a:spcBef>
                    <a:spcPct val="0"/>
                  </a:spcBef>
                  <a:spcAft>
                    <a:spcPct val="35000"/>
                  </a:spcAft>
                  <a:buNone/>
                </a:pPr>
                <a:r>
                  <a:rPr lang="en-US" sz="2200" kern="1200" dirty="0">
                    <a:solidFill>
                      <a:schemeClr val="tx2">
                        <a:lumMod val="95000"/>
                        <a:lumOff val="5000"/>
                      </a:schemeClr>
                    </a:solidFill>
                  </a:rPr>
                  <a:t>Part A</a:t>
                </a:r>
                <a:br>
                  <a:rPr lang="en-US" sz="2200" dirty="0">
                    <a:solidFill>
                      <a:schemeClr val="tx2">
                        <a:lumMod val="95000"/>
                        <a:lumOff val="5000"/>
                      </a:schemeClr>
                    </a:solidFill>
                  </a:rPr>
                </a:br>
                <a:r>
                  <a:rPr lang="en-US" sz="2200" dirty="0">
                    <a:solidFill>
                      <a:schemeClr val="tx2">
                        <a:lumMod val="95000"/>
                        <a:lumOff val="5000"/>
                      </a:schemeClr>
                    </a:solidFill>
                  </a:rPr>
                  <a:t>Part B</a:t>
                </a:r>
                <a:br>
                  <a:rPr lang="en-US" sz="2200" dirty="0">
                    <a:solidFill>
                      <a:schemeClr val="tx2">
                        <a:lumMod val="95000"/>
                        <a:lumOff val="5000"/>
                      </a:schemeClr>
                    </a:solidFill>
                  </a:rPr>
                </a:br>
                <a:r>
                  <a:rPr lang="en-US" sz="2200" dirty="0">
                    <a:solidFill>
                      <a:schemeClr val="tx2">
                        <a:lumMod val="95000"/>
                        <a:lumOff val="5000"/>
                      </a:schemeClr>
                    </a:solidFill>
                  </a:rPr>
                  <a:t>Part D**</a:t>
                </a:r>
                <a:br>
                  <a:rPr lang="en-US" sz="2200" dirty="0">
                    <a:solidFill>
                      <a:schemeClr val="tx2">
                        <a:lumMod val="95000"/>
                        <a:lumOff val="5000"/>
                      </a:schemeClr>
                    </a:solidFill>
                  </a:rPr>
                </a:br>
                <a:r>
                  <a:rPr lang="en-US" sz="2200" dirty="0">
                    <a:solidFill>
                      <a:schemeClr val="tx2">
                        <a:lumMod val="95000"/>
                        <a:lumOff val="5000"/>
                      </a:schemeClr>
                    </a:solidFill>
                  </a:rPr>
                  <a:t>Additional benefits</a:t>
                </a:r>
                <a:endParaRPr lang="en-US" sz="2200" kern="1200" dirty="0">
                  <a:solidFill>
                    <a:schemeClr val="tx2">
                      <a:lumMod val="95000"/>
                      <a:lumOff val="5000"/>
                    </a:schemeClr>
                  </a:solidFill>
                </a:endParaRPr>
              </a:p>
            </p:txBody>
          </p:sp>
          <p:sp>
            <p:nvSpPr>
              <p:cNvPr id="19" name="Freeform: Shape 18">
                <a:extLst>
                  <a:ext uri="{FF2B5EF4-FFF2-40B4-BE49-F238E27FC236}">
                    <a16:creationId xmlns:a16="http://schemas.microsoft.com/office/drawing/2014/main" id="{1D081289-C006-8762-FD1D-ED5CE41CFAE2}"/>
                  </a:ext>
                </a:extLst>
              </p:cNvPr>
              <p:cNvSpPr/>
              <p:nvPr/>
            </p:nvSpPr>
            <p:spPr>
              <a:xfrm>
                <a:off x="9072014" y="4923284"/>
                <a:ext cx="2411490" cy="1025340"/>
              </a:xfrm>
              <a:custGeom>
                <a:avLst/>
                <a:gdLst>
                  <a:gd name="csX0" fmla="*/ 0 w 3676054"/>
                  <a:gd name="csY0" fmla="*/ 0 h 1838027"/>
                  <a:gd name="csX1" fmla="*/ 3676054 w 3676054"/>
                  <a:gd name="csY1" fmla="*/ 0 h 1838027"/>
                  <a:gd name="csX2" fmla="*/ 3676054 w 3676054"/>
                  <a:gd name="csY2" fmla="*/ 1838027 h 1838027"/>
                  <a:gd name="csX3" fmla="*/ 0 w 3676054"/>
                  <a:gd name="csY3" fmla="*/ 1838027 h 1838027"/>
                  <a:gd name="csX4" fmla="*/ 0 w 3676054"/>
                  <a:gd name="csY4" fmla="*/ 0 h 1838027"/>
                </a:gdLst>
                <a:ahLst/>
                <a:cxnLst>
                  <a:cxn ang="0">
                    <a:pos x="csX0" y="csY0"/>
                  </a:cxn>
                  <a:cxn ang="0">
                    <a:pos x="csX1" y="csY1"/>
                  </a:cxn>
                  <a:cxn ang="0">
                    <a:pos x="csX2" y="csY2"/>
                  </a:cxn>
                  <a:cxn ang="0">
                    <a:pos x="csX3" y="csY3"/>
                  </a:cxn>
                  <a:cxn ang="0">
                    <a:pos x="csX4" y="csY4"/>
                  </a:cxn>
                </a:cxnLst>
                <a:rect l="l" t="t" r="r" b="b"/>
                <a:pathLst>
                  <a:path w="3676054" h="1838027">
                    <a:moveTo>
                      <a:pt x="0" y="0"/>
                    </a:moveTo>
                    <a:lnTo>
                      <a:pt x="3676054" y="0"/>
                    </a:lnTo>
                    <a:lnTo>
                      <a:pt x="3676054" y="1838027"/>
                    </a:lnTo>
                    <a:lnTo>
                      <a:pt x="0" y="1838027"/>
                    </a:lnTo>
                    <a:lnTo>
                      <a:pt x="0" y="0"/>
                    </a:lnTo>
                    <a:close/>
                  </a:path>
                </a:pathLst>
              </a:custGeom>
              <a:noFill/>
              <a:ln w="38100">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2400" b="1" kern="1200" dirty="0">
                    <a:solidFill>
                      <a:schemeClr val="tx1"/>
                    </a:solidFill>
                  </a:rPr>
                  <a:t>Optional coverage</a:t>
                </a:r>
              </a:p>
              <a:p>
                <a:pPr marL="0" lvl="0" indent="0" algn="ctr" defTabSz="1689100">
                  <a:lnSpc>
                    <a:spcPct val="90000"/>
                  </a:lnSpc>
                  <a:spcBef>
                    <a:spcPct val="0"/>
                  </a:spcBef>
                  <a:spcAft>
                    <a:spcPct val="35000"/>
                  </a:spcAft>
                  <a:buNone/>
                </a:pPr>
                <a:r>
                  <a:rPr lang="en-US" sz="2200" kern="1200" dirty="0">
                    <a:solidFill>
                      <a:schemeClr val="tx2">
                        <a:lumMod val="95000"/>
                        <a:lumOff val="5000"/>
                      </a:schemeClr>
                    </a:solidFill>
                  </a:rPr>
                  <a:t>Part D</a:t>
                </a:r>
              </a:p>
            </p:txBody>
          </p:sp>
          <p:sp>
            <p:nvSpPr>
              <p:cNvPr id="24" name="TextBox 23">
                <a:extLst>
                  <a:ext uri="{FF2B5EF4-FFF2-40B4-BE49-F238E27FC236}">
                    <a16:creationId xmlns:a16="http://schemas.microsoft.com/office/drawing/2014/main" id="{AFB29206-B85E-9814-4BCB-551FFC5079DD}"/>
                  </a:ext>
                </a:extLst>
              </p:cNvPr>
              <p:cNvSpPr txBox="1"/>
              <p:nvPr/>
            </p:nvSpPr>
            <p:spPr>
              <a:xfrm>
                <a:off x="9985987" y="4195046"/>
                <a:ext cx="569478" cy="830997"/>
              </a:xfrm>
              <a:prstGeom prst="rect">
                <a:avLst/>
              </a:prstGeom>
              <a:noFill/>
            </p:spPr>
            <p:txBody>
              <a:bodyPr wrap="square" rtlCol="0">
                <a:spAutoFit/>
              </a:bodyPr>
              <a:lstStyle/>
              <a:p>
                <a:pPr algn="ctr"/>
                <a:r>
                  <a:rPr lang="en-US" sz="4800" b="1" dirty="0">
                    <a:latin typeface="+mn-lt"/>
                  </a:rPr>
                  <a:t>+</a:t>
                </a:r>
              </a:p>
            </p:txBody>
          </p:sp>
        </p:grpSp>
      </p:grpSp>
      <p:sp>
        <p:nvSpPr>
          <p:cNvPr id="29" name="TextBox 28">
            <a:extLst>
              <a:ext uri="{FF2B5EF4-FFF2-40B4-BE49-F238E27FC236}">
                <a16:creationId xmlns:a16="http://schemas.microsoft.com/office/drawing/2014/main" id="{078438F8-7B02-3D3E-6114-D89E99F17721}"/>
              </a:ext>
            </a:extLst>
          </p:cNvPr>
          <p:cNvSpPr txBox="1"/>
          <p:nvPr/>
        </p:nvSpPr>
        <p:spPr>
          <a:xfrm>
            <a:off x="5803254" y="5885255"/>
            <a:ext cx="5259388" cy="553998"/>
          </a:xfrm>
          <a:prstGeom prst="rect">
            <a:avLst/>
          </a:prstGeom>
          <a:noFill/>
        </p:spPr>
        <p:txBody>
          <a:bodyPr wrap="none" rtlCol="0">
            <a:spAutoFit/>
          </a:bodyPr>
          <a:lstStyle/>
          <a:p>
            <a:pPr lvl="1"/>
            <a:r>
              <a:rPr lang="en-US" baseline="30000" dirty="0">
                <a:solidFill>
                  <a:schemeClr val="tx2">
                    <a:lumMod val="95000"/>
                    <a:lumOff val="5000"/>
                  </a:schemeClr>
                </a:solidFill>
                <a:latin typeface="+mn-lt"/>
              </a:rPr>
              <a:t> * Most Advantage plans require you to get Part D through the plan.</a:t>
            </a:r>
          </a:p>
          <a:p>
            <a:r>
              <a:rPr lang="en-US" baseline="30000" dirty="0">
                <a:solidFill>
                  <a:schemeClr val="tx2">
                    <a:lumMod val="95000"/>
                    <a:lumOff val="5000"/>
                  </a:schemeClr>
                </a:solidFill>
                <a:latin typeface="+mn-lt"/>
              </a:rPr>
              <a:t>** You can choose to get Part D through a Cost plan or a Part D stand-alone plan. </a:t>
            </a:r>
            <a:endParaRPr lang="en-US" dirty="0">
              <a:solidFill>
                <a:schemeClr val="tx2">
                  <a:lumMod val="95000"/>
                  <a:lumOff val="5000"/>
                </a:schemeClr>
              </a:solidFill>
              <a:latin typeface="+mn-lt"/>
            </a:endParaRPr>
          </a:p>
        </p:txBody>
      </p:sp>
    </p:spTree>
    <p:extLst>
      <p:ext uri="{BB962C8B-B14F-4D97-AF65-F5344CB8AC3E}">
        <p14:creationId xmlns:p14="http://schemas.microsoft.com/office/powerpoint/2010/main" val="758290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7D750-BB80-4B8D-A01F-1DB9E618F3A1}"/>
              </a:ext>
            </a:extLst>
          </p:cNvPr>
          <p:cNvSpPr>
            <a:spLocks noGrp="1"/>
          </p:cNvSpPr>
          <p:nvPr>
            <p:ph type="title"/>
          </p:nvPr>
        </p:nvSpPr>
        <p:spPr>
          <a:xfrm>
            <a:off x="838200" y="-1"/>
            <a:ext cx="10515600" cy="1216025"/>
          </a:xfrm>
        </p:spPr>
        <p:txBody>
          <a:bodyPr/>
          <a:lstStyle/>
          <a:p>
            <a:pPr lvl="0"/>
            <a:r>
              <a:rPr lang="en-US" dirty="0"/>
              <a:t>Step 5: Make a decision and confirm enrollment</a:t>
            </a:r>
          </a:p>
        </p:txBody>
      </p:sp>
      <p:sp>
        <p:nvSpPr>
          <p:cNvPr id="8" name="Content Placeholder 7">
            <a:extLst>
              <a:ext uri="{FF2B5EF4-FFF2-40B4-BE49-F238E27FC236}">
                <a16:creationId xmlns:a16="http://schemas.microsoft.com/office/drawing/2014/main" id="{233B5965-72D5-46F4-7128-701B7A1AFF33}"/>
              </a:ext>
            </a:extLst>
          </p:cNvPr>
          <p:cNvSpPr>
            <a:spLocks noGrp="1"/>
          </p:cNvSpPr>
          <p:nvPr>
            <p:ph idx="1"/>
          </p:nvPr>
        </p:nvSpPr>
        <p:spPr>
          <a:xfrm>
            <a:off x="838200" y="1594624"/>
            <a:ext cx="10515600" cy="4582339"/>
          </a:xfrm>
        </p:spPr>
        <p:txBody>
          <a:bodyPr>
            <a:normAutofit fontScale="92500" lnSpcReduction="20000"/>
          </a:bodyPr>
          <a:lstStyle/>
          <a:p>
            <a:r>
              <a:rPr lang="en-US" dirty="0"/>
              <a:t>If you need to change your Medicare coverage, you must submit the enrollment request by December 7.</a:t>
            </a:r>
          </a:p>
          <a:p>
            <a:r>
              <a:rPr lang="en-US" dirty="0"/>
              <a:t>You can enroll by:</a:t>
            </a:r>
          </a:p>
          <a:p>
            <a:pPr lvl="1"/>
            <a:r>
              <a:rPr lang="en-US" dirty="0"/>
              <a:t>Using Medicare.gov (with or without extra help from Minnesota Aging Pathways)</a:t>
            </a:r>
          </a:p>
          <a:p>
            <a:pPr lvl="1"/>
            <a:r>
              <a:rPr lang="en-US" dirty="0"/>
              <a:t>Call 1-800-Medicare</a:t>
            </a:r>
          </a:p>
          <a:p>
            <a:pPr lvl="1"/>
            <a:r>
              <a:rPr lang="en-US" dirty="0"/>
              <a:t>Using an agent or broker</a:t>
            </a:r>
          </a:p>
          <a:p>
            <a:pPr lvl="1"/>
            <a:r>
              <a:rPr lang="en-US" dirty="0"/>
              <a:t>Calling the insurance plan directly</a:t>
            </a:r>
          </a:p>
          <a:p>
            <a:r>
              <a:rPr lang="en-US" dirty="0"/>
              <a:t>Keep the enrollment verification number from Medicare.gov after you enrolled in a plan.</a:t>
            </a:r>
          </a:p>
          <a:p>
            <a:r>
              <a:rPr lang="en-US" dirty="0"/>
              <a:t>Keep confirmation details and review the new plan's materials when they arrive by mail. </a:t>
            </a:r>
          </a:p>
        </p:txBody>
      </p:sp>
      <p:sp>
        <p:nvSpPr>
          <p:cNvPr id="4" name="Date Placeholder 3">
            <a:extLst>
              <a:ext uri="{FF2B5EF4-FFF2-40B4-BE49-F238E27FC236}">
                <a16:creationId xmlns:a16="http://schemas.microsoft.com/office/drawing/2014/main" id="{BDE1E9AD-1961-9CD9-BDA9-C9E134975E50}"/>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D568534F-C726-B291-8980-B032582D24E7}"/>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31B0C5FB-F410-4085-BBF9-579A26BFD011}"/>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29</a:t>
            </a:fld>
            <a:endParaRPr lang="en-US" dirty="0"/>
          </a:p>
        </p:txBody>
      </p:sp>
    </p:spTree>
    <p:extLst>
      <p:ext uri="{BB962C8B-B14F-4D97-AF65-F5344CB8AC3E}">
        <p14:creationId xmlns:p14="http://schemas.microsoft.com/office/powerpoint/2010/main" val="4113392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B501-C7D6-BF1D-8E5C-BF219EFC148E}"/>
              </a:ext>
            </a:extLst>
          </p:cNvPr>
          <p:cNvSpPr>
            <a:spLocks noGrp="1"/>
          </p:cNvSpPr>
          <p:nvPr>
            <p:ph type="title"/>
          </p:nvPr>
        </p:nvSpPr>
        <p:spPr>
          <a:xfrm>
            <a:off x="838200" y="-1"/>
            <a:ext cx="10515600" cy="1216025"/>
          </a:xfrm>
        </p:spPr>
        <p:txBody>
          <a:bodyPr/>
          <a:lstStyle/>
          <a:p>
            <a:r>
              <a:rPr lang="en-US" dirty="0"/>
              <a:t>What if my Medicare Advantage plan is ending?</a:t>
            </a:r>
          </a:p>
        </p:txBody>
      </p:sp>
      <p:sp>
        <p:nvSpPr>
          <p:cNvPr id="21" name="Content Placeholder 20">
            <a:extLst>
              <a:ext uri="{FF2B5EF4-FFF2-40B4-BE49-F238E27FC236}">
                <a16:creationId xmlns:a16="http://schemas.microsoft.com/office/drawing/2014/main" id="{49C5ACC3-EFE5-3CC0-B270-9D846D915D88}"/>
              </a:ext>
            </a:extLst>
          </p:cNvPr>
          <p:cNvSpPr>
            <a:spLocks noGrp="1"/>
          </p:cNvSpPr>
          <p:nvPr>
            <p:ph sz="quarter" idx="10"/>
          </p:nvPr>
        </p:nvSpPr>
        <p:spPr>
          <a:xfrm>
            <a:off x="838200" y="1366345"/>
            <a:ext cx="10515600" cy="4788393"/>
          </a:xfrm>
        </p:spPr>
        <p:txBody>
          <a:bodyPr>
            <a:normAutofit/>
          </a:bodyPr>
          <a:lstStyle/>
          <a:p>
            <a:pPr lvl="0"/>
            <a:r>
              <a:rPr lang="en-US" dirty="0"/>
              <a:t>You will receive a letter from your insurance company notifying you that your plan won’t be offered in the following year.</a:t>
            </a:r>
          </a:p>
          <a:p>
            <a:pPr lvl="0"/>
            <a:r>
              <a:rPr lang="en-US" dirty="0"/>
              <a:t>You will need to choose how you want to get your health and prescription drug coverage for next year.</a:t>
            </a:r>
          </a:p>
          <a:p>
            <a:pPr lvl="1"/>
            <a:r>
              <a:rPr lang="en-US" dirty="0"/>
              <a:t>Option 1: You can join another Medicare health plan available in your ZIP Code.</a:t>
            </a:r>
          </a:p>
          <a:p>
            <a:pPr lvl="1"/>
            <a:r>
              <a:rPr lang="en-US" dirty="0"/>
              <a:t>Option 2: You can change to Original Medicare, join a separate Part D plan. You can also buy a Medigap policy.</a:t>
            </a:r>
          </a:p>
          <a:p>
            <a:r>
              <a:rPr lang="en-US" dirty="0"/>
              <a:t>If you don’t take action before December 31, 2026, you will lose your prescription drug coverage and only be covered by Original Medicare starting January 1. Special enrollment period may apply.</a:t>
            </a:r>
          </a:p>
        </p:txBody>
      </p:sp>
      <p:sp>
        <p:nvSpPr>
          <p:cNvPr id="4" name="Date Placeholder 3">
            <a:extLst>
              <a:ext uri="{FF2B5EF4-FFF2-40B4-BE49-F238E27FC236}">
                <a16:creationId xmlns:a16="http://schemas.microsoft.com/office/drawing/2014/main" id="{10D70479-947E-5D54-25C9-827369F475B5}"/>
              </a:ext>
            </a:extLst>
          </p:cNvPr>
          <p:cNvSpPr>
            <a:spLocks noGrp="1"/>
          </p:cNvSpPr>
          <p:nvPr>
            <p:ph type="dt" sz="half" idx="11"/>
          </p:nvPr>
        </p:nvSpPr>
        <p:spPr>
          <a:xfrm>
            <a:off x="838200" y="6356350"/>
            <a:ext cx="1358590" cy="365125"/>
          </a:xfrm>
        </p:spPr>
        <p:txBody>
          <a:bodyPr/>
          <a:lstStyle/>
          <a:p>
            <a:r>
              <a:rPr lang="en-US"/>
              <a:t>10/2026</a:t>
            </a:r>
            <a:endParaRPr lang="en-US" dirty="0"/>
          </a:p>
        </p:txBody>
      </p:sp>
      <p:sp>
        <p:nvSpPr>
          <p:cNvPr id="5" name="Footer Placeholder 4">
            <a:extLst>
              <a:ext uri="{FF2B5EF4-FFF2-40B4-BE49-F238E27FC236}">
                <a16:creationId xmlns:a16="http://schemas.microsoft.com/office/drawing/2014/main" id="{A6111720-2C50-2712-EB5F-59DFB4A2468C}"/>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9F6F4A2C-79D7-F09F-7EEB-FA76942B2CCE}"/>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30</a:t>
            </a:fld>
            <a:endParaRPr lang="en-US" dirty="0"/>
          </a:p>
        </p:txBody>
      </p:sp>
    </p:spTree>
    <p:extLst>
      <p:ext uri="{BB962C8B-B14F-4D97-AF65-F5344CB8AC3E}">
        <p14:creationId xmlns:p14="http://schemas.microsoft.com/office/powerpoint/2010/main" val="3470404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8E793-062D-B86A-A422-5072870E4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7FC55-0FCC-4D8F-2ECD-24D82E966DD5}"/>
              </a:ext>
            </a:extLst>
          </p:cNvPr>
          <p:cNvSpPr>
            <a:spLocks noGrp="1"/>
          </p:cNvSpPr>
          <p:nvPr>
            <p:ph type="title"/>
          </p:nvPr>
        </p:nvSpPr>
        <p:spPr/>
        <p:txBody>
          <a:bodyPr/>
          <a:lstStyle/>
          <a:p>
            <a:r>
              <a:rPr lang="en-US" dirty="0"/>
              <a:t>What if you don’t make a change?</a:t>
            </a:r>
          </a:p>
        </p:txBody>
      </p:sp>
      <p:sp>
        <p:nvSpPr>
          <p:cNvPr id="21" name="Content Placeholder 20">
            <a:extLst>
              <a:ext uri="{FF2B5EF4-FFF2-40B4-BE49-F238E27FC236}">
                <a16:creationId xmlns:a16="http://schemas.microsoft.com/office/drawing/2014/main" id="{2C58F8C7-50F3-74AD-B2ED-98C3A8C9F3A1}"/>
              </a:ext>
            </a:extLst>
          </p:cNvPr>
          <p:cNvSpPr>
            <a:spLocks noGrp="1"/>
          </p:cNvSpPr>
          <p:nvPr>
            <p:ph sz="quarter" idx="10"/>
          </p:nvPr>
        </p:nvSpPr>
        <p:spPr/>
        <p:txBody>
          <a:bodyPr>
            <a:normAutofit lnSpcReduction="10000"/>
          </a:bodyPr>
          <a:lstStyle/>
          <a:p>
            <a:pPr lvl="0"/>
            <a:r>
              <a:rPr lang="en-US" dirty="0"/>
              <a:t>If you’re happy with your current plan and it is available next year, you will stay with your current plan, but it may have different out-of-pocket costs and provider networks, and benefit and rule changes will apply.</a:t>
            </a:r>
          </a:p>
          <a:p>
            <a:pPr lvl="0"/>
            <a:r>
              <a:rPr lang="en-US" dirty="0"/>
              <a:t>If your plan is ending, you will receive a letter from your insurance company. This will detail what will happen to your coverage next year.</a:t>
            </a:r>
          </a:p>
          <a:p>
            <a:pPr lvl="1"/>
            <a:r>
              <a:rPr lang="en-US" dirty="0"/>
              <a:t>You may be automatically enrolled in a different plan by your insurance company, or</a:t>
            </a:r>
          </a:p>
          <a:p>
            <a:pPr lvl="1"/>
            <a:r>
              <a:rPr lang="en-US" dirty="0"/>
              <a:t>You may lose your prescription drug coverage and only be covered by Original Medicare.</a:t>
            </a:r>
          </a:p>
          <a:p>
            <a:pPr lvl="0"/>
            <a:r>
              <a:rPr lang="en-US" dirty="0"/>
              <a:t>If you miss the December 7 deadline, other enrollment opportunities may apply depending on your circumstances. The Medicare Advantage Open Enrollment Period runs from January 1 - March 31, but it has different rules and is not a general extension of fall Open Enrollment. </a:t>
            </a:r>
          </a:p>
        </p:txBody>
      </p:sp>
      <p:sp>
        <p:nvSpPr>
          <p:cNvPr id="4" name="Date Placeholder 3">
            <a:extLst>
              <a:ext uri="{FF2B5EF4-FFF2-40B4-BE49-F238E27FC236}">
                <a16:creationId xmlns:a16="http://schemas.microsoft.com/office/drawing/2014/main" id="{94BDB7EB-F957-61A2-DD41-3D1449D622E8}"/>
              </a:ext>
            </a:extLst>
          </p:cNvPr>
          <p:cNvSpPr>
            <a:spLocks noGrp="1"/>
          </p:cNvSpPr>
          <p:nvPr>
            <p:ph type="dt" sz="half" idx="11"/>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176D6673-EE78-AA7F-5DE1-F64C7FEF0FE9}"/>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F88E869B-1565-0904-73CB-7FCBEC95E4F2}"/>
              </a:ext>
            </a:extLst>
          </p:cNvPr>
          <p:cNvSpPr>
            <a:spLocks noGrp="1"/>
          </p:cNvSpPr>
          <p:nvPr>
            <p:ph type="sldNum" sz="quarter" idx="12"/>
          </p:nvPr>
        </p:nvSpPr>
        <p:spPr/>
        <p:txBody>
          <a:bodyPr/>
          <a:lstStyle/>
          <a:p>
            <a:fld id="{48F63A3B-78C7-47BE-AE5E-E10140E04643}" type="slidenum">
              <a:rPr lang="en-US" smtClean="0"/>
              <a:pPr/>
              <a:t>31</a:t>
            </a:fld>
            <a:endParaRPr lang="en-US" dirty="0"/>
          </a:p>
        </p:txBody>
      </p:sp>
    </p:spTree>
    <p:extLst>
      <p:ext uri="{BB962C8B-B14F-4D97-AF65-F5344CB8AC3E}">
        <p14:creationId xmlns:p14="http://schemas.microsoft.com/office/powerpoint/2010/main" val="1595034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3344F5-3904-6EF1-C918-D977F7BE7405}"/>
              </a:ext>
            </a:extLst>
          </p:cNvPr>
          <p:cNvSpPr>
            <a:spLocks noGrp="1"/>
          </p:cNvSpPr>
          <p:nvPr>
            <p:ph type="title"/>
          </p:nvPr>
        </p:nvSpPr>
        <p:spPr>
          <a:xfrm>
            <a:off x="838200" y="-1"/>
            <a:ext cx="10515600" cy="1216025"/>
          </a:xfrm>
        </p:spPr>
        <p:txBody>
          <a:bodyPr/>
          <a:lstStyle/>
          <a:p>
            <a:r>
              <a:rPr lang="en-US" dirty="0"/>
              <a:t>During open enrollment, beware of marketing fraud</a:t>
            </a:r>
          </a:p>
        </p:txBody>
      </p:sp>
      <p:sp>
        <p:nvSpPr>
          <p:cNvPr id="9" name="Content Placeholder 8">
            <a:extLst>
              <a:ext uri="{FF2B5EF4-FFF2-40B4-BE49-F238E27FC236}">
                <a16:creationId xmlns:a16="http://schemas.microsoft.com/office/drawing/2014/main" id="{8142861D-FD9B-1037-0389-E4CAF65E6DB6}"/>
              </a:ext>
            </a:extLst>
          </p:cNvPr>
          <p:cNvSpPr>
            <a:spLocks noGrp="1"/>
          </p:cNvSpPr>
          <p:nvPr>
            <p:ph idx="1"/>
          </p:nvPr>
        </p:nvSpPr>
        <p:spPr>
          <a:xfrm>
            <a:off x="838200" y="1594624"/>
            <a:ext cx="10515600" cy="4582339"/>
          </a:xfrm>
        </p:spPr>
        <p:txBody>
          <a:bodyPr>
            <a:normAutofit/>
          </a:bodyPr>
          <a:lstStyle/>
          <a:p>
            <a:r>
              <a:rPr lang="en-US" dirty="0"/>
              <a:t>Watch out for people who:</a:t>
            </a:r>
          </a:p>
          <a:p>
            <a:pPr lvl="1"/>
            <a:r>
              <a:rPr lang="en-US" dirty="0"/>
              <a:t>Pressure you to join their plan.</a:t>
            </a:r>
          </a:p>
          <a:p>
            <a:pPr lvl="1"/>
            <a:r>
              <a:rPr lang="en-US" dirty="0"/>
              <a:t>Say they represent Medicare or give you a service for free.</a:t>
            </a:r>
          </a:p>
          <a:p>
            <a:pPr lvl="1"/>
            <a:r>
              <a:rPr lang="en-US" dirty="0"/>
              <a:t>Call your home without permission.</a:t>
            </a:r>
          </a:p>
          <a:p>
            <a:pPr lvl="1"/>
            <a:r>
              <a:rPr lang="en-US" dirty="0"/>
              <a:t>Say that you’ll lose your Medicare benefits if you don’t sign up for their plan.</a:t>
            </a:r>
          </a:p>
          <a:p>
            <a:pPr lvl="1"/>
            <a:r>
              <a:rPr lang="en-US" dirty="0"/>
              <a:t>Require you to provide contact information at a plan event.</a:t>
            </a:r>
          </a:p>
          <a:p>
            <a:r>
              <a:rPr lang="en-US" dirty="0"/>
              <a:t>Call Minnesota Aging Pathways at 800-333-2433 if you have been a fraud or scam victim</a:t>
            </a:r>
          </a:p>
        </p:txBody>
      </p:sp>
      <p:sp>
        <p:nvSpPr>
          <p:cNvPr id="5" name="Date Placeholder 4">
            <a:extLst>
              <a:ext uri="{FF2B5EF4-FFF2-40B4-BE49-F238E27FC236}">
                <a16:creationId xmlns:a16="http://schemas.microsoft.com/office/drawing/2014/main" id="{01BE4646-A3DA-7CEA-94AB-1C55B83F1549}"/>
              </a:ext>
            </a:extLst>
          </p:cNvPr>
          <p:cNvSpPr>
            <a:spLocks noGrp="1"/>
          </p:cNvSpPr>
          <p:nvPr>
            <p:ph type="dt" sz="half" idx="10"/>
          </p:nvPr>
        </p:nvSpPr>
        <p:spPr>
          <a:xfrm>
            <a:off x="838200" y="6356350"/>
            <a:ext cx="1358590" cy="365125"/>
          </a:xfrm>
        </p:spPr>
        <p:txBody>
          <a:bodyPr/>
          <a:lstStyle/>
          <a:p>
            <a:r>
              <a:rPr lang="en-US"/>
              <a:t>10/2026</a:t>
            </a:r>
            <a:endParaRPr lang="en-US" dirty="0"/>
          </a:p>
        </p:txBody>
      </p:sp>
      <p:sp>
        <p:nvSpPr>
          <p:cNvPr id="6" name="Footer Placeholder 5">
            <a:extLst>
              <a:ext uri="{FF2B5EF4-FFF2-40B4-BE49-F238E27FC236}">
                <a16:creationId xmlns:a16="http://schemas.microsoft.com/office/drawing/2014/main" id="{08A3EE5E-F3D6-56C3-6A2A-DF133D97FA0A}"/>
              </a:ext>
            </a:extLst>
          </p:cNvPr>
          <p:cNvSpPr>
            <a:spLocks noGrp="1"/>
          </p:cNvSpPr>
          <p:nvPr>
            <p:ph type="ftr" sz="quarter" idx="3"/>
          </p:nvPr>
        </p:nvSpPr>
        <p:spPr>
          <a:xfrm>
            <a:off x="3302177" y="6356349"/>
            <a:ext cx="5587647" cy="365125"/>
          </a:xfrm>
        </p:spPr>
        <p:txBody>
          <a:bodyPr/>
          <a:lstStyle/>
          <a:p>
            <a:r>
              <a:rPr lang="en-US"/>
              <a:t>We Are Aging | mn.gov/aging-pathways</a:t>
            </a:r>
            <a:endParaRPr lang="en-US" dirty="0"/>
          </a:p>
        </p:txBody>
      </p:sp>
      <p:sp>
        <p:nvSpPr>
          <p:cNvPr id="7" name="Slide Number Placeholder 6">
            <a:extLst>
              <a:ext uri="{FF2B5EF4-FFF2-40B4-BE49-F238E27FC236}">
                <a16:creationId xmlns:a16="http://schemas.microsoft.com/office/drawing/2014/main" id="{24877254-2D92-1C5A-E351-76980516B330}"/>
              </a:ext>
            </a:extLst>
          </p:cNvPr>
          <p:cNvSpPr>
            <a:spLocks noGrp="1"/>
          </p:cNvSpPr>
          <p:nvPr>
            <p:ph type="sldNum" sz="quarter" idx="12"/>
          </p:nvPr>
        </p:nvSpPr>
        <p:spPr>
          <a:xfrm>
            <a:off x="9891132" y="6356350"/>
            <a:ext cx="1462668" cy="365125"/>
          </a:xfrm>
        </p:spPr>
        <p:txBody>
          <a:bodyPr/>
          <a:lstStyle/>
          <a:p>
            <a:fld id="{48F63A3B-78C7-47BE-AE5E-E10140E04643}" type="slidenum">
              <a:rPr lang="en-US" smtClean="0"/>
              <a:pPr/>
              <a:t>32</a:t>
            </a:fld>
            <a:endParaRPr lang="en-US" dirty="0"/>
          </a:p>
        </p:txBody>
      </p:sp>
    </p:spTree>
    <p:extLst>
      <p:ext uri="{BB962C8B-B14F-4D97-AF65-F5344CB8AC3E}">
        <p14:creationId xmlns:p14="http://schemas.microsoft.com/office/powerpoint/2010/main" val="2956840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BB337-C61E-1471-1AC7-6B6855A5ED1E}"/>
              </a:ext>
            </a:extLst>
          </p:cNvPr>
          <p:cNvSpPr>
            <a:spLocks noGrp="1"/>
          </p:cNvSpPr>
          <p:nvPr>
            <p:ph type="title"/>
          </p:nvPr>
        </p:nvSpPr>
        <p:spPr/>
        <p:txBody>
          <a:bodyPr/>
          <a:lstStyle/>
          <a:p>
            <a:r>
              <a:rPr lang="en-US" dirty="0"/>
              <a:t>Need help or don’t have a computer</a:t>
            </a:r>
          </a:p>
        </p:txBody>
      </p:sp>
      <p:sp>
        <p:nvSpPr>
          <p:cNvPr id="21" name="Content Placeholder 20">
            <a:extLst>
              <a:ext uri="{FF2B5EF4-FFF2-40B4-BE49-F238E27FC236}">
                <a16:creationId xmlns:a16="http://schemas.microsoft.com/office/drawing/2014/main" id="{9E856106-9484-35F2-066D-A47D7A52DD92}"/>
              </a:ext>
            </a:extLst>
          </p:cNvPr>
          <p:cNvSpPr>
            <a:spLocks noGrp="1"/>
          </p:cNvSpPr>
          <p:nvPr>
            <p:ph sz="half" idx="1"/>
          </p:nvPr>
        </p:nvSpPr>
        <p:spPr/>
        <p:txBody>
          <a:bodyPr/>
          <a:lstStyle/>
          <a:p>
            <a:pPr marL="0" lvl="0" indent="0">
              <a:buNone/>
            </a:pPr>
            <a:r>
              <a:rPr lang="en-US" b="1" dirty="0"/>
              <a:t>Medicare</a:t>
            </a:r>
          </a:p>
          <a:p>
            <a:pPr lvl="0"/>
            <a:r>
              <a:rPr lang="en-US" dirty="0"/>
              <a:t>800-MEDICARE (800-633-4227)</a:t>
            </a:r>
          </a:p>
          <a:p>
            <a:pPr lvl="1"/>
            <a:r>
              <a:rPr lang="en-US" dirty="0"/>
              <a:t>24 hours a day, seven days a week.</a:t>
            </a:r>
          </a:p>
          <a:p>
            <a:pPr lvl="0"/>
            <a:r>
              <a:rPr lang="en-US" u="sng" dirty="0">
                <a:hlinkClick r:id="rId3">
                  <a:extLst>
                    <a:ext uri="{A12FA001-AC4F-418D-AE19-62706E023703}">
                      <ahyp:hlinkClr xmlns:ahyp="http://schemas.microsoft.com/office/drawing/2018/hyperlinkcolor" val="tx"/>
                    </a:ext>
                  </a:extLst>
                </a:hlinkClick>
              </a:rPr>
              <a:t>Medicare.gov</a:t>
            </a:r>
            <a:endParaRPr lang="en-US" dirty="0"/>
          </a:p>
        </p:txBody>
      </p:sp>
      <p:sp>
        <p:nvSpPr>
          <p:cNvPr id="24" name="Content Placeholder 23">
            <a:extLst>
              <a:ext uri="{FF2B5EF4-FFF2-40B4-BE49-F238E27FC236}">
                <a16:creationId xmlns:a16="http://schemas.microsoft.com/office/drawing/2014/main" id="{6C9A48DB-69A9-20F5-E015-974EDB341CA3}"/>
              </a:ext>
            </a:extLst>
          </p:cNvPr>
          <p:cNvSpPr>
            <a:spLocks noGrp="1"/>
          </p:cNvSpPr>
          <p:nvPr>
            <p:ph sz="half" idx="2"/>
          </p:nvPr>
        </p:nvSpPr>
        <p:spPr/>
        <p:txBody>
          <a:bodyPr/>
          <a:lstStyle/>
          <a:p>
            <a:pPr marL="0" indent="0">
              <a:buNone/>
            </a:pPr>
            <a:r>
              <a:rPr lang="en-US" b="1" dirty="0"/>
              <a:t>Minnesota Aging Pathways</a:t>
            </a:r>
          </a:p>
          <a:p>
            <a:r>
              <a:rPr lang="en-US" dirty="0"/>
              <a:t>800-333-2433</a:t>
            </a:r>
          </a:p>
          <a:p>
            <a:pPr lvl="1"/>
            <a:r>
              <a:rPr lang="en-US" dirty="0"/>
              <a:t>Monday-Friday, 8:00 a.m. - 4:30 p.m.</a:t>
            </a:r>
          </a:p>
          <a:p>
            <a:r>
              <a:rPr lang="en-US" u="sng" dirty="0"/>
              <a:t>mn.gov/aging-pathways</a:t>
            </a:r>
          </a:p>
        </p:txBody>
      </p:sp>
      <p:sp>
        <p:nvSpPr>
          <p:cNvPr id="4" name="Date Placeholder 3">
            <a:extLst>
              <a:ext uri="{FF2B5EF4-FFF2-40B4-BE49-F238E27FC236}">
                <a16:creationId xmlns:a16="http://schemas.microsoft.com/office/drawing/2014/main" id="{A8565C4B-8115-7A49-8C81-A7821197DE90}"/>
              </a:ext>
            </a:extLst>
          </p:cNvPr>
          <p:cNvSpPr>
            <a:spLocks noGrp="1"/>
          </p:cNvSpPr>
          <p:nvPr>
            <p:ph type="dt" sz="half" idx="10"/>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466E6216-29E6-D984-A92E-59D7EFD03CD0}"/>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D8BED0FD-ADAF-A880-8F46-3E5FA5CBDE0E}"/>
              </a:ext>
            </a:extLst>
          </p:cNvPr>
          <p:cNvSpPr>
            <a:spLocks noGrp="1"/>
          </p:cNvSpPr>
          <p:nvPr>
            <p:ph type="sldNum" sz="quarter" idx="12"/>
          </p:nvPr>
        </p:nvSpPr>
        <p:spPr/>
        <p:txBody>
          <a:bodyPr/>
          <a:lstStyle/>
          <a:p>
            <a:fld id="{48F63A3B-78C7-47BE-AE5E-E10140E04643}" type="slidenum">
              <a:rPr lang="en-US" smtClean="0"/>
              <a:pPr/>
              <a:t>33</a:t>
            </a:fld>
            <a:endParaRPr lang="en-US" dirty="0"/>
          </a:p>
        </p:txBody>
      </p:sp>
      <p:pic>
        <p:nvPicPr>
          <p:cNvPr id="3" name="Picture Placeholder 16" descr="Minnesota Aging Pathways logo">
            <a:extLst>
              <a:ext uri="{FF2B5EF4-FFF2-40B4-BE49-F238E27FC236}">
                <a16:creationId xmlns:a16="http://schemas.microsoft.com/office/drawing/2014/main" id="{AD2B2429-42C0-03CB-09DF-B29954B6C04F}"/>
              </a:ext>
            </a:extLst>
          </p:cNvPr>
          <p:cNvPicPr>
            <a:picLocks noChangeAspect="1"/>
          </p:cNvPicPr>
          <p:nvPr/>
        </p:nvPicPr>
        <p:blipFill>
          <a:blip r:embed="rId4" cstate="print">
            <a:extLst>
              <a:ext uri="{28A0092B-C50C-407E-A947-70E740481C1C}">
                <a14:useLocalDpi xmlns:a14="http://schemas.microsoft.com/office/drawing/2010/main" val="0"/>
              </a:ext>
            </a:extLst>
          </a:blip>
          <a:srcRect l="13077" r="13077"/>
          <a:stretch/>
        </p:blipFill>
        <p:spPr>
          <a:xfrm>
            <a:off x="9072704" y="4082121"/>
            <a:ext cx="2094842" cy="2094842"/>
          </a:xfrm>
          <a:prstGeom prst="ellipse">
            <a:avLst/>
          </a:prstGeom>
        </p:spPr>
      </p:pic>
      <p:pic>
        <p:nvPicPr>
          <p:cNvPr id="7" name="Picture Placeholder 20" descr="Medicare logo">
            <a:extLst>
              <a:ext uri="{FF2B5EF4-FFF2-40B4-BE49-F238E27FC236}">
                <a16:creationId xmlns:a16="http://schemas.microsoft.com/office/drawing/2014/main" id="{8F389465-C38B-1152-B709-E949AFB09F9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587" t="-18769" r="6587" b="-36022"/>
          <a:stretch/>
        </p:blipFill>
        <p:spPr>
          <a:xfrm>
            <a:off x="3891104" y="4215955"/>
            <a:ext cx="2094842" cy="2094842"/>
          </a:xfrm>
          <a:prstGeom prst="ellipse">
            <a:avLst/>
          </a:prstGeom>
        </p:spPr>
      </p:pic>
    </p:spTree>
    <p:extLst>
      <p:ext uri="{BB962C8B-B14F-4D97-AF65-F5344CB8AC3E}">
        <p14:creationId xmlns:p14="http://schemas.microsoft.com/office/powerpoint/2010/main" val="2872881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12733"/>
            <a:ext cx="10515600" cy="1472163"/>
          </a:xfrm>
        </p:spPr>
        <p:txBody>
          <a:bodyPr/>
          <a:lstStyle/>
          <a:p>
            <a:r>
              <a:rPr lang="en-US" dirty="0"/>
              <a:t>Questions</a:t>
            </a:r>
          </a:p>
        </p:txBody>
      </p:sp>
      <p:sp>
        <p:nvSpPr>
          <p:cNvPr id="4" name="Date Placeholder 3"/>
          <p:cNvSpPr>
            <a:spLocks noGrp="1"/>
          </p:cNvSpPr>
          <p:nvPr>
            <p:ph type="dt" sz="half" idx="10"/>
          </p:nvPr>
        </p:nvSpPr>
        <p:spPr>
          <a:xfrm>
            <a:off x="838200" y="6356350"/>
            <a:ext cx="1358590" cy="365125"/>
          </a:xfrm>
        </p:spPr>
        <p:txBody>
          <a:bodyPr/>
          <a:lstStyle/>
          <a:p>
            <a:r>
              <a:rPr lang="en-US"/>
              <a:t>10/2026</a:t>
            </a:r>
            <a:endParaRPr lang="en-US" dirty="0"/>
          </a:p>
        </p:txBody>
      </p:sp>
      <p:sp>
        <p:nvSpPr>
          <p:cNvPr id="7" name="Footer Placeholder 6">
            <a:extLst>
              <a:ext uri="{FF2B5EF4-FFF2-40B4-BE49-F238E27FC236}">
                <a16:creationId xmlns:a16="http://schemas.microsoft.com/office/drawing/2014/main" id="{FF3FADCE-1F6E-F64A-82EC-43968B894491}"/>
              </a:ext>
            </a:extLst>
          </p:cNvPr>
          <p:cNvSpPr>
            <a:spLocks noGrp="1"/>
          </p:cNvSpPr>
          <p:nvPr>
            <p:ph type="ftr" sz="quarter" idx="12"/>
          </p:nvPr>
        </p:nvSpPr>
        <p:spPr/>
        <p:txBody>
          <a:bodyPr/>
          <a:lstStyle/>
          <a:p>
            <a:r>
              <a:rPr lang="en-US"/>
              <a:t>We Are Aging | mn.gov/aging-pathways</a:t>
            </a:r>
            <a:endParaRPr lang="en-US" dirty="0"/>
          </a:p>
        </p:txBody>
      </p:sp>
      <p:sp>
        <p:nvSpPr>
          <p:cNvPr id="8" name="Slide Number Placeholder 7">
            <a:extLst>
              <a:ext uri="{FF2B5EF4-FFF2-40B4-BE49-F238E27FC236}">
                <a16:creationId xmlns:a16="http://schemas.microsoft.com/office/drawing/2014/main" id="{61299340-E9FC-9A7E-5EBA-FCA1369613E2}"/>
              </a:ext>
            </a:extLst>
          </p:cNvPr>
          <p:cNvSpPr>
            <a:spLocks noGrp="1"/>
          </p:cNvSpPr>
          <p:nvPr>
            <p:ph type="sldNum" sz="quarter" idx="11"/>
          </p:nvPr>
        </p:nvSpPr>
        <p:spPr/>
        <p:txBody>
          <a:bodyPr/>
          <a:lstStyle/>
          <a:p>
            <a:fld id="{48F63A3B-78C7-47BE-AE5E-E10140E04643}" type="slidenum">
              <a:rPr lang="en-US" smtClean="0"/>
              <a:pPr/>
              <a:t>34</a:t>
            </a:fld>
            <a:endParaRPr lang="en-US" dirty="0"/>
          </a:p>
        </p:txBody>
      </p:sp>
    </p:spTree>
    <p:custDataLst>
      <p:tags r:id="rId1"/>
    </p:custDataLst>
    <p:extLst>
      <p:ext uri="{BB962C8B-B14F-4D97-AF65-F5344CB8AC3E}">
        <p14:creationId xmlns:p14="http://schemas.microsoft.com/office/powerpoint/2010/main" val="3826425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CBB52-CAE9-4990-ABE9-DE766C373590}"/>
              </a:ext>
            </a:extLst>
          </p:cNvPr>
          <p:cNvSpPr>
            <a:spLocks noGrp="1"/>
          </p:cNvSpPr>
          <p:nvPr>
            <p:ph type="title"/>
          </p:nvPr>
        </p:nvSpPr>
        <p:spPr/>
        <p:txBody>
          <a:bodyPr/>
          <a:lstStyle/>
          <a:p>
            <a:r>
              <a:rPr lang="en-US" dirty="0">
                <a:solidFill>
                  <a:schemeClr val="bg1"/>
                </a:solidFill>
              </a:rPr>
              <a:t>ACL Medicare satisfaction survey </a:t>
            </a:r>
          </a:p>
        </p:txBody>
      </p:sp>
      <p:sp>
        <p:nvSpPr>
          <p:cNvPr id="3" name="Text Placeholder 2">
            <a:extLst>
              <a:ext uri="{FF2B5EF4-FFF2-40B4-BE49-F238E27FC236}">
                <a16:creationId xmlns:a16="http://schemas.microsoft.com/office/drawing/2014/main" id="{24D84389-9E17-453E-B55E-DDD2825B5702}"/>
              </a:ext>
            </a:extLst>
          </p:cNvPr>
          <p:cNvSpPr>
            <a:spLocks noGrp="1"/>
          </p:cNvSpPr>
          <p:nvPr>
            <p:ph sz="quarter" idx="10"/>
          </p:nvPr>
        </p:nvSpPr>
        <p:spPr/>
        <p:txBody>
          <a:bodyPr>
            <a:normAutofit/>
          </a:bodyPr>
          <a:lstStyle/>
          <a:p>
            <a:r>
              <a:rPr lang="en-US" dirty="0"/>
              <a:t>This three-page survey from the ACL should take less than five minutes to complete.</a:t>
            </a:r>
          </a:p>
          <a:p>
            <a:r>
              <a:rPr lang="en-US" dirty="0"/>
              <a:t>Your responses are completely anonymous and will help improve programs and services. </a:t>
            </a:r>
            <a:endParaRPr lang="en-US" dirty="0">
              <a:hlinkClick r:id="" action="ppaction://noaction">
                <a:extLst>
                  <a:ext uri="{A12FA001-AC4F-418D-AE19-62706E023703}">
                    <ahyp:hlinkClr xmlns:ahyp="http://schemas.microsoft.com/office/drawing/2018/hyperlinkcolor" val="tx"/>
                  </a:ext>
                </a:extLst>
              </a:hlinkClick>
            </a:endParaRPr>
          </a:p>
          <a:p>
            <a:r>
              <a:rPr lang="en-US" dirty="0">
                <a:hlinkClick r:id="" action="ppaction://noaction">
                  <a:extLst>
                    <a:ext uri="{A12FA001-AC4F-418D-AE19-62706E023703}">
                      <ahyp:hlinkClr xmlns:ahyp="http://schemas.microsoft.com/office/drawing/2018/hyperlinkcolor" val="tx"/>
                    </a:ext>
                  </a:extLst>
                </a:hlinkClick>
              </a:rPr>
              <a:t>www.surveymonkey.com/r/ACLED</a:t>
            </a:r>
            <a:r>
              <a:rPr lang="en-US" dirty="0"/>
              <a:t> </a:t>
            </a:r>
          </a:p>
        </p:txBody>
      </p:sp>
      <p:pic>
        <p:nvPicPr>
          <p:cNvPr id="8" name="Picture Placeholder 7" descr="QR code that goes to ACL survey&#10;">
            <a:extLst>
              <a:ext uri="{FF2B5EF4-FFF2-40B4-BE49-F238E27FC236}">
                <a16:creationId xmlns:a16="http://schemas.microsoft.com/office/drawing/2014/main" id="{3FF9C52C-E9F4-C92A-5CED-7094711EF12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4" name="Date Placeholder 3">
            <a:extLst>
              <a:ext uri="{FF2B5EF4-FFF2-40B4-BE49-F238E27FC236}">
                <a16:creationId xmlns:a16="http://schemas.microsoft.com/office/drawing/2014/main" id="{9D7A96B0-E691-4DE3-B0DD-5CB416E7ECE0}"/>
              </a:ext>
            </a:extLst>
          </p:cNvPr>
          <p:cNvSpPr>
            <a:spLocks noGrp="1"/>
          </p:cNvSpPr>
          <p:nvPr>
            <p:ph type="dt" sz="half" idx="11"/>
          </p:nvPr>
        </p:nvSpPr>
        <p:spPr/>
        <p:txBody>
          <a:bodyPr/>
          <a:lstStyle/>
          <a:p>
            <a:r>
              <a:rPr lang="en-US"/>
              <a:t>10/2026</a:t>
            </a:r>
            <a:endParaRPr lang="en-US" dirty="0"/>
          </a:p>
        </p:txBody>
      </p:sp>
      <p:sp>
        <p:nvSpPr>
          <p:cNvPr id="5" name="Footer Placeholder 4">
            <a:extLst>
              <a:ext uri="{FF2B5EF4-FFF2-40B4-BE49-F238E27FC236}">
                <a16:creationId xmlns:a16="http://schemas.microsoft.com/office/drawing/2014/main" id="{59D7B2E8-2DDD-2C2A-E596-C4755C3CAC9A}"/>
              </a:ext>
            </a:extLst>
          </p:cNvPr>
          <p:cNvSpPr>
            <a:spLocks noGrp="1"/>
          </p:cNvSpPr>
          <p:nvPr>
            <p:ph type="ftr" sz="quarter" idx="3"/>
          </p:nvPr>
        </p:nvSpPr>
        <p:spPr/>
        <p:txBody>
          <a:bodyPr/>
          <a:lstStyle/>
          <a:p>
            <a:r>
              <a:rPr lang="en-US"/>
              <a:t>We Are Aging | mn.gov/aging-pathways</a:t>
            </a:r>
            <a:endParaRPr lang="en-US" dirty="0"/>
          </a:p>
        </p:txBody>
      </p:sp>
      <p:sp>
        <p:nvSpPr>
          <p:cNvPr id="6" name="Slide Number Placeholder 5">
            <a:extLst>
              <a:ext uri="{FF2B5EF4-FFF2-40B4-BE49-F238E27FC236}">
                <a16:creationId xmlns:a16="http://schemas.microsoft.com/office/drawing/2014/main" id="{A0FF9497-356C-3AF8-12CA-CC3EC0F83E46}"/>
              </a:ext>
            </a:extLst>
          </p:cNvPr>
          <p:cNvSpPr>
            <a:spLocks noGrp="1"/>
          </p:cNvSpPr>
          <p:nvPr>
            <p:ph type="sldNum" sz="quarter" idx="12"/>
          </p:nvPr>
        </p:nvSpPr>
        <p:spPr/>
        <p:txBody>
          <a:bodyPr/>
          <a:lstStyle/>
          <a:p>
            <a:fld id="{48F63A3B-78C7-47BE-AE5E-E10140E04643}" type="slidenum">
              <a:rPr lang="en-US" smtClean="0"/>
              <a:pPr/>
              <a:t>35</a:t>
            </a:fld>
            <a:endParaRPr lang="en-US" dirty="0"/>
          </a:p>
        </p:txBody>
      </p:sp>
    </p:spTree>
    <p:extLst>
      <p:ext uri="{BB962C8B-B14F-4D97-AF65-F5344CB8AC3E}">
        <p14:creationId xmlns:p14="http://schemas.microsoft.com/office/powerpoint/2010/main" val="4072120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ctrTitle"/>
          </p:nvPr>
        </p:nvSpPr>
        <p:spPr/>
        <p:txBody>
          <a:bodyPr/>
          <a:lstStyle/>
          <a:p>
            <a:r>
              <a:rPr lang="en-US" dirty="0"/>
              <a:t>Presenter:</a:t>
            </a:r>
          </a:p>
        </p:txBody>
      </p:sp>
      <p:sp>
        <p:nvSpPr>
          <p:cNvPr id="4" name="Text Placeholder 3">
            <a:extLst>
              <a:ext uri="{FF2B5EF4-FFF2-40B4-BE49-F238E27FC236}">
                <a16:creationId xmlns:a16="http://schemas.microsoft.com/office/drawing/2014/main" id="{B3ED7E06-44D7-3575-23CF-B279A84827F8}"/>
              </a:ext>
            </a:extLst>
          </p:cNvPr>
          <p:cNvSpPr>
            <a:spLocks noGrp="1"/>
          </p:cNvSpPr>
          <p:nvPr>
            <p:ph type="body" sz="quarter" idx="17"/>
          </p:nvPr>
        </p:nvSpPr>
        <p:spPr/>
        <p:txBody>
          <a:bodyPr>
            <a:normAutofit/>
          </a:bodyPr>
          <a:lstStyle/>
          <a:p>
            <a:r>
              <a:rPr lang="en-US" dirty="0"/>
              <a:t>aging.pathways@state.mn.us</a:t>
            </a:r>
          </a:p>
        </p:txBody>
      </p:sp>
      <p:sp>
        <p:nvSpPr>
          <p:cNvPr id="6" name="Date Placeholder 5">
            <a:extLst>
              <a:ext uri="{FF2B5EF4-FFF2-40B4-BE49-F238E27FC236}">
                <a16:creationId xmlns:a16="http://schemas.microsoft.com/office/drawing/2014/main" id="{DD9FEBC7-5015-42BB-B8C5-EE2ACA58133B}"/>
              </a:ext>
            </a:extLst>
          </p:cNvPr>
          <p:cNvSpPr>
            <a:spLocks noGrp="1"/>
          </p:cNvSpPr>
          <p:nvPr>
            <p:ph type="dt" sz="half" idx="15"/>
          </p:nvPr>
        </p:nvSpPr>
        <p:spPr/>
        <p:txBody>
          <a:bodyPr/>
          <a:lstStyle/>
          <a:p>
            <a:r>
              <a:rPr lang="en-US"/>
              <a:t>10/2026</a:t>
            </a:r>
            <a:endParaRPr lang="en-US" dirty="0"/>
          </a:p>
        </p:txBody>
      </p:sp>
      <p:sp>
        <p:nvSpPr>
          <p:cNvPr id="11" name="Subtitle 4">
            <a:extLst>
              <a:ext uri="{FF2B5EF4-FFF2-40B4-BE49-F238E27FC236}">
                <a16:creationId xmlns:a16="http://schemas.microsoft.com/office/drawing/2014/main" id="{F4AA124B-F7C2-4EB5-A10B-2960EE09307C}"/>
              </a:ext>
            </a:extLst>
          </p:cNvPr>
          <p:cNvSpPr txBox="1">
            <a:spLocks/>
          </p:cNvSpPr>
          <p:nvPr/>
        </p:nvSpPr>
        <p:spPr>
          <a:xfrm>
            <a:off x="1200263" y="4191000"/>
            <a:ext cx="9755187" cy="1219200"/>
          </a:xfrm>
          <a:prstGeom prst="rect">
            <a:avLst/>
          </a:prstGeom>
        </p:spPr>
        <p:txBody>
          <a:bodyPr vert="horz" lIns="91440" tIns="45720" rIns="91440" bIns="45720" rtlCol="0" anchor="t" anchorCtr="0">
            <a:noAutofit/>
          </a:bodyPr>
          <a:lstStyle>
            <a:lvl1pPr marL="0" indent="0" algn="ctr" defTabSz="914400" rtl="0" eaLnBrk="1" latinLnBrk="0" hangingPunct="1">
              <a:lnSpc>
                <a:spcPct val="120000"/>
              </a:lnSpc>
              <a:spcBef>
                <a:spcPts val="1000"/>
              </a:spcBef>
              <a:buClr>
                <a:srgbClr val="B30838"/>
              </a:buClr>
              <a:buSzPct val="100000"/>
              <a:buFont typeface="Arial" panose="020B0604020202020204" pitchFamily="34" charset="0"/>
              <a:buNone/>
              <a:defRPr sz="2800" kern="1200" cap="none"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rgbClr val="B30838"/>
              </a:buClr>
              <a:buSzPct val="75000"/>
              <a:buFont typeface="Courier New" panose="02070309020205020404" pitchFamily="49" charset="0"/>
              <a:buNone/>
              <a:defRPr sz="20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rgbClr val="B30838"/>
              </a:buClr>
              <a:buSzPct val="100000"/>
              <a:buFont typeface="Arial" panose="020B0604020202020204" pitchFamily="34" charset="0"/>
              <a:buNone/>
              <a:defRPr sz="1800" kern="1200" cap="none"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rgbClr val="B30838"/>
              </a:buClr>
              <a:buSzPct val="100000"/>
              <a:buFont typeface="Arial" panose="020B0604020202020204" pitchFamily="34" charset="0"/>
              <a:buNone/>
              <a:defRPr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rgbClr val="B30838"/>
              </a:buClr>
              <a:buSzPct val="100000"/>
              <a:buFont typeface="Arial" panose="020B0604020202020204" pitchFamily="34" charset="0"/>
              <a:buNone/>
              <a:defRPr sz="1600" kern="1200" cap="none"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fontAlgn="auto">
              <a:spcAft>
                <a:spcPts val="0"/>
              </a:spcAft>
            </a:pPr>
            <a:r>
              <a:rPr lang="en-US" altLang="en-US" sz="4800" b="1" dirty="0">
                <a:solidFill>
                  <a:schemeClr val="tx2"/>
                </a:solidFill>
                <a:latin typeface="+mj-lt"/>
                <a:ea typeface="Tahoma" panose="020B0604030504040204" pitchFamily="34" charset="0"/>
                <a:cs typeface="Tahoma" panose="020B0604030504040204" pitchFamily="34" charset="0"/>
              </a:rPr>
              <a:t>Thank You</a:t>
            </a:r>
            <a:endParaRPr lang="en-US" sz="4800" dirty="0">
              <a:solidFill>
                <a:schemeClr val="tx2"/>
              </a:solidFill>
              <a:latin typeface="+mj-lt"/>
              <a:ea typeface="Tahoma" panose="020B0604030504040204" pitchFamily="34" charset="0"/>
              <a:cs typeface="Tahoma" panose="020B0604030504040204" pitchFamily="34" charset="0"/>
            </a:endParaRPr>
          </a:p>
        </p:txBody>
      </p:sp>
      <p:sp>
        <p:nvSpPr>
          <p:cNvPr id="2" name="Footer Placeholder 1">
            <a:extLst>
              <a:ext uri="{FF2B5EF4-FFF2-40B4-BE49-F238E27FC236}">
                <a16:creationId xmlns:a16="http://schemas.microsoft.com/office/drawing/2014/main" id="{636DE49F-1729-0E6D-F989-9E457C6B1C6C}"/>
              </a:ext>
            </a:extLst>
          </p:cNvPr>
          <p:cNvSpPr>
            <a:spLocks noGrp="1"/>
          </p:cNvSpPr>
          <p:nvPr>
            <p:ph type="ftr" sz="quarter" idx="3"/>
          </p:nvPr>
        </p:nvSpPr>
        <p:spPr/>
        <p:txBody>
          <a:bodyPr/>
          <a:lstStyle/>
          <a:p>
            <a:r>
              <a:rPr lang="en-US"/>
              <a:t>We Are Aging | mn.gov/aging-pathways</a:t>
            </a:r>
            <a:endParaRPr lang="en-US" dirty="0"/>
          </a:p>
        </p:txBody>
      </p:sp>
      <p:sp>
        <p:nvSpPr>
          <p:cNvPr id="5" name="Slide Number Placeholder 4">
            <a:extLst>
              <a:ext uri="{FF2B5EF4-FFF2-40B4-BE49-F238E27FC236}">
                <a16:creationId xmlns:a16="http://schemas.microsoft.com/office/drawing/2014/main" id="{349A4079-04E5-7BE7-71BC-8D0386718627}"/>
              </a:ext>
            </a:extLst>
          </p:cNvPr>
          <p:cNvSpPr>
            <a:spLocks noGrp="1"/>
          </p:cNvSpPr>
          <p:nvPr>
            <p:ph type="sldNum" sz="quarter" idx="16"/>
          </p:nvPr>
        </p:nvSpPr>
        <p:spPr/>
        <p:txBody>
          <a:bodyPr/>
          <a:lstStyle/>
          <a:p>
            <a:fld id="{48F63A3B-78C7-47BE-AE5E-E10140E04643}" type="slidenum">
              <a:rPr lang="en-US" smtClean="0"/>
              <a:pPr/>
              <a:t>36</a:t>
            </a:fld>
            <a:endParaRPr lang="en-US" dirty="0"/>
          </a:p>
        </p:txBody>
      </p:sp>
    </p:spTree>
    <p:extLst>
      <p:ext uri="{BB962C8B-B14F-4D97-AF65-F5344CB8AC3E}">
        <p14:creationId xmlns:p14="http://schemas.microsoft.com/office/powerpoint/2010/main" val="14573003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Minnesota">
  <a:themeElements>
    <a:clrScheme name="Minnesota State">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 SLL Slide Template" id="{608DF140-5C42-490B-B78A-D3577719AD56}" vid="{8D5C4202-2F99-4758-8B48-797E413D757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20B740CB0B91942BAAB9513727CEC05" ma:contentTypeVersion="13" ma:contentTypeDescription="Create a new document." ma:contentTypeScope="" ma:versionID="cc021dfa963c2070ff543c8286ae5238">
  <xsd:schema xmlns:xsd="http://www.w3.org/2001/XMLSchema" xmlns:xs="http://www.w3.org/2001/XMLSchema" xmlns:p="http://schemas.microsoft.com/office/2006/metadata/properties" xmlns:ns2="6c657f26-9dfb-4e35-9c07-0d8c94a63ced" xmlns:ns3="ab4dbc0d-5c5f-4a0f-a688-a757018289e1" targetNamespace="http://schemas.microsoft.com/office/2006/metadata/properties" ma:root="true" ma:fieldsID="6fd82a0496a6486f047aeb0b5922996f" ns2:_="" ns3:_="">
    <xsd:import namespace="6c657f26-9dfb-4e35-9c07-0d8c94a63ced"/>
    <xsd:import namespace="ab4dbc0d-5c5f-4a0f-a688-a757018289e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57f26-9dfb-4e35-9c07-0d8c94a63c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4dbc0d-5c5f-4a0f-a688-a757018289e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59314D-933D-4805-8FE8-8C57B7C71F9A}">
  <ds:schemaRefs>
    <ds:schemaRef ds:uri="6c657f26-9dfb-4e35-9c07-0d8c94a63ced"/>
    <ds:schemaRef ds:uri="ab4dbc0d-5c5f-4a0f-a688-a757018289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AB51081-9FE8-402A-8E1C-472CACDE3756}">
  <ds:schemaRefs>
    <ds:schemaRef ds:uri="http://schemas.microsoft.com/sharepoint/v3/contenttype/forms"/>
  </ds:schemaRefs>
</ds:datastoreItem>
</file>

<file path=customXml/itemProps3.xml><?xml version="1.0" encoding="utf-8"?>
<ds:datastoreItem xmlns:ds="http://schemas.openxmlformats.org/officeDocument/2006/customXml" ds:itemID="{91047867-7ED2-4A9F-A753-1E74DDCB8A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57f26-9dfb-4e35-9c07-0d8c94a63ced"/>
    <ds:schemaRef ds:uri="ab4dbc0d-5c5f-4a0f-a688-a757018289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b14b046-24c4-4519-8f26-b89c2159828c}" enabled="0" method="" siteId="{eb14b046-24c4-4519-8f26-b89c2159828c}" removed="1"/>
</clbl:labelList>
</file>

<file path=docProps/app.xml><?xml version="1.0" encoding="utf-8"?>
<Properties xmlns="http://schemas.openxmlformats.org/officeDocument/2006/extended-properties" xmlns:vt="http://schemas.openxmlformats.org/officeDocument/2006/docPropsVTypes">
  <Template/>
  <TotalTime>23245</TotalTime>
  <Words>5003</Words>
  <Application>Microsoft Office PowerPoint</Application>
  <PresentationFormat>Widescreen</PresentationFormat>
  <Paragraphs>554</Paragraphs>
  <Slides>36</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Tahoma</vt:lpstr>
      <vt:lpstr>1_Minnesota</vt:lpstr>
      <vt:lpstr>Medicare changes for the coming year</vt:lpstr>
      <vt:lpstr>What changes each year?</vt:lpstr>
      <vt:lpstr>Medicare costs that can change</vt:lpstr>
      <vt:lpstr>Coverage and benefits that can change</vt:lpstr>
      <vt:lpstr>Plan availability can change</vt:lpstr>
      <vt:lpstr>Medicare rules and enrollment options can change</vt:lpstr>
      <vt:lpstr>Nationwide Medicare changes for 2027</vt:lpstr>
      <vt:lpstr>Medicare Plan Finder updates</vt:lpstr>
      <vt:lpstr>Expanded Medicare coverage</vt:lpstr>
      <vt:lpstr>Expanded Medicare coverage (cont.)</vt:lpstr>
      <vt:lpstr>2026 Income-related Adjustment Amounts (IRMAA)</vt:lpstr>
      <vt:lpstr>Part D drug coverage changes</vt:lpstr>
      <vt:lpstr>Part D drug coverage phases</vt:lpstr>
      <vt:lpstr>Medicare Savings Programs eligibility</vt:lpstr>
      <vt:lpstr>Extra Help Part D Low Income Subsidy eligibility</vt:lpstr>
      <vt:lpstr>Minnesota-specific changes</vt:lpstr>
      <vt:lpstr>Fewer Medicare Advantage plan options</vt:lpstr>
      <vt:lpstr>Medicare Cost plans available in more counties</vt:lpstr>
      <vt:lpstr>New annual Medigap Open Enrollment Periods</vt:lpstr>
      <vt:lpstr>Guaranteed issue rights versus open enrollment</vt:lpstr>
      <vt:lpstr>Medigap Open Enrollment Periods dates</vt:lpstr>
      <vt:lpstr>Medigap premium surcharge</vt:lpstr>
      <vt:lpstr>What you should do during Medicare Open Enrollment</vt:lpstr>
      <vt:lpstr>Step 1: Read the Annual Notice of Change</vt:lpstr>
      <vt:lpstr>Step 2: Review your current coverage</vt:lpstr>
      <vt:lpstr>Step 3: Gather personal information</vt:lpstr>
      <vt:lpstr>Step 4: Compare available plans</vt:lpstr>
      <vt:lpstr>Compare available options: Medicare options</vt:lpstr>
      <vt:lpstr>Step 5: Make a decision and confirm enrollment</vt:lpstr>
      <vt:lpstr>What if my Medicare Advantage plan is ending?</vt:lpstr>
      <vt:lpstr>What if you don’t make a change?</vt:lpstr>
      <vt:lpstr>During open enrollment, beware of marketing fraud</vt:lpstr>
      <vt:lpstr>Need help or don’t have a computer</vt:lpstr>
      <vt:lpstr>Questions</vt:lpstr>
      <vt:lpstr>ACL Medicare satisfaction survey </vt:lpstr>
      <vt:lpstr>Presenter:</vt:lpstr>
    </vt:vector>
  </TitlesOfParts>
  <Company>State of Minnesota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 Here Sub Title</dc:title>
  <dc:creator>Hanson-Phillips, Rachel A (DHS)</dc:creator>
  <cp:lastModifiedBy>Wolle, Kelly (She/Her/Hers) (DHS)</cp:lastModifiedBy>
  <cp:revision>590</cp:revision>
  <cp:lastPrinted>2017-11-30T17:04:45Z</cp:lastPrinted>
  <dcterms:created xsi:type="dcterms:W3CDTF">2018-08-30T19:11:12Z</dcterms:created>
  <dcterms:modified xsi:type="dcterms:W3CDTF">2026-10-13T18:50:22Z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0x010100120B740CB0B91942BAAB9513727CEC05</vt:lpwstr>
  </property>
</Properties>
</file>